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20"/>
  </p:notesMasterIdLst>
  <p:handoutMasterIdLst>
    <p:handoutMasterId r:id="rId21"/>
  </p:handoutMasterIdLst>
  <p:sldIdLst>
    <p:sldId id="272" r:id="rId2"/>
    <p:sldId id="281" r:id="rId3"/>
    <p:sldId id="282" r:id="rId4"/>
    <p:sldId id="287" r:id="rId5"/>
    <p:sldId id="284" r:id="rId6"/>
    <p:sldId id="288" r:id="rId7"/>
    <p:sldId id="283" r:id="rId8"/>
    <p:sldId id="289" r:id="rId9"/>
    <p:sldId id="285" r:id="rId10"/>
    <p:sldId id="290" r:id="rId11"/>
    <p:sldId id="286" r:id="rId12"/>
    <p:sldId id="291" r:id="rId13"/>
    <p:sldId id="266" r:id="rId14"/>
    <p:sldId id="277" r:id="rId15"/>
    <p:sldId id="276" r:id="rId16"/>
    <p:sldId id="278" r:id="rId17"/>
    <p:sldId id="279" r:id="rId18"/>
    <p:sldId id="280" r:id="rId19"/>
  </p:sldIdLst>
  <p:sldSz cx="9144000" cy="6858000" type="screen4x3"/>
  <p:notesSz cx="7099300" cy="10223500"/>
  <p:defaultTextStyle>
    <a:defPPr>
      <a:defRPr lang="ja-JP"/>
    </a:defPPr>
    <a:lvl1pPr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5pPr>
    <a:lvl6pPr marL="2286000" algn="l" defTabSz="914400" rtl="0" eaLnBrk="1" latinLnBrk="0" hangingPunct="1">
      <a:defRPr kumimoji="1"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6pPr>
    <a:lvl7pPr marL="2743200" algn="l" defTabSz="914400" rtl="0" eaLnBrk="1" latinLnBrk="0" hangingPunct="1">
      <a:defRPr kumimoji="1"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7pPr>
    <a:lvl8pPr marL="3200400" algn="l" defTabSz="914400" rtl="0" eaLnBrk="1" latinLnBrk="0" hangingPunct="1">
      <a:defRPr kumimoji="1"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8pPr>
    <a:lvl9pPr marL="3657600" algn="l" defTabSz="914400" rtl="0" eaLnBrk="1" latinLnBrk="0" hangingPunct="1">
      <a:defRPr kumimoji="1" sz="2400" kern="1200">
        <a:solidFill>
          <a:schemeClr val="tx1"/>
        </a:solidFill>
        <a:latin typeface="Times" panose="02020603050405020304" pitchFamily="18" charset="0"/>
        <a:ea typeface="Osaka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0" userDrawn="1">
          <p15:clr>
            <a:srgbClr val="A4A3A4"/>
          </p15:clr>
        </p15:guide>
        <p15:guide id="2" pos="2236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Rg st="1" end="11"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FF9900"/>
    <a:srgbClr val="F9C800"/>
    <a:srgbClr val="889DAD"/>
    <a:srgbClr val="FFFF99"/>
    <a:srgbClr val="A65E09"/>
    <a:srgbClr val="ED9728"/>
    <a:srgbClr val="008000"/>
    <a:srgbClr val="92D050"/>
    <a:srgbClr val="FE8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間スタイル 2 - アクセント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淡色スタイル 1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CAF9ED-07DC-4A11-8D7F-57B35C25682E}" styleName="中間スタイル 1 - アクセント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C89EF96-8CEA-46FF-86C4-4CE0E7609802}" styleName="淡色スタイル 3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10A1B5D5-9B99-4C35-A422-299274C87663}" styleName="中間スタイル 1 - アクセント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1" autoAdjust="0"/>
    <p:restoredTop sz="89606" autoAdjust="0"/>
  </p:normalViewPr>
  <p:slideViewPr>
    <p:cSldViewPr>
      <p:cViewPr varScale="1">
        <p:scale>
          <a:sx n="56" d="100"/>
          <a:sy n="56" d="100"/>
        </p:scale>
        <p:origin x="773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2861"/>
    </p:cViewPr>
  </p:sorterViewPr>
  <p:notesViewPr>
    <p:cSldViewPr>
      <p:cViewPr varScale="1">
        <p:scale>
          <a:sx n="55" d="100"/>
          <a:sy n="55" d="100"/>
        </p:scale>
        <p:origin x="-2088" y="-90"/>
      </p:cViewPr>
      <p:guideLst>
        <p:guide orient="horz" pos="3220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76575" cy="510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endParaRPr lang="en-US" altLang="ja-JP"/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9" y="0"/>
            <a:ext cx="3076575" cy="510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fld id="{826CC657-A9CE-4261-B411-F6B0097B47B8}" type="datetimeFigureOut">
              <a:rPr lang="ja-JP" altLang="en-US"/>
              <a:pPr/>
              <a:t>2021/1/16</a:t>
            </a:fld>
            <a:endParaRPr lang="en-US" altLang="ja-JP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711294"/>
            <a:ext cx="3076575" cy="510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/>
            </a:lvl1pPr>
          </a:lstStyle>
          <a:p>
            <a:endParaRPr lang="en-US" altLang="ja-JP"/>
          </a:p>
        </p:txBody>
      </p:sp>
      <p:sp>
        <p:nvSpPr>
          <p:cNvPr id="481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9" y="9711294"/>
            <a:ext cx="3076575" cy="510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fld id="{669CF1AF-C37D-46CA-A468-49B8BB4F9BB3}" type="slidenum">
              <a:rPr lang="ja-JP" altLang="en-US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8698177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076575" cy="510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smtClean="0">
                <a:latin typeface="Arial" charset="0"/>
                <a:ea typeface="ＭＳ Ｐゴシック" pitchFamily="50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0"/>
            <a:ext cx="3076575" cy="510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smtClean="0">
                <a:latin typeface="Arial" charset="0"/>
                <a:ea typeface="ＭＳ Ｐゴシック" pitchFamily="50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3584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3775" y="766763"/>
            <a:ext cx="5111750" cy="38338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174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55647"/>
            <a:ext cx="5680075" cy="4600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noProof="0"/>
              <a:t>マスタ テキストの書式設定</a:t>
            </a:r>
          </a:p>
          <a:p>
            <a:pPr lvl="1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3175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711294"/>
            <a:ext cx="3076575" cy="510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smtClean="0">
                <a:latin typeface="Arial" charset="0"/>
                <a:ea typeface="ＭＳ Ｐゴシック" pitchFamily="50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3175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11294"/>
            <a:ext cx="3076575" cy="5106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>
                <a:latin typeface="Arial" panose="020B0604020202020204" pitchFamily="34" charset="0"/>
                <a:ea typeface="ＭＳ Ｐゴシック" panose="020B0600070205080204" pitchFamily="50" charset="-128"/>
              </a:defRPr>
            </a:lvl1pPr>
          </a:lstStyle>
          <a:p>
            <a:fld id="{B1573510-2C33-4309-9127-10EF3F5EE7F9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4450265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I will talk about technical details.</a:t>
            </a:r>
          </a:p>
          <a:p>
            <a:r>
              <a:rPr kumimoji="1" lang="en-US" altLang="ja-JP" dirty="0"/>
              <a:t>First, Domain modeling defines data structure and relationships of Shelter Navi. The main entities are shelter and citizen and check-in.</a:t>
            </a:r>
          </a:p>
          <a:p>
            <a:r>
              <a:rPr kumimoji="1" lang="en-US" altLang="ja-JP" dirty="0"/>
              <a:t>Each entity as these data items and check-in records which citizen is in which shelter.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Second, How does the system search shelters by distance?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System obtains current (</a:t>
            </a:r>
            <a:r>
              <a:rPr kumimoji="1" lang="en-US" altLang="ja-JP" dirty="0" err="1"/>
              <a:t>x,y</a:t>
            </a:r>
            <a:r>
              <a:rPr kumimoji="1" lang="en-US" altLang="ja-JP" dirty="0"/>
              <a:t>) from GPS and find shelters S(</a:t>
            </a:r>
            <a:r>
              <a:rPr kumimoji="1" lang="en-US" altLang="ja-JP" dirty="0" err="1"/>
              <a:t>lng,lat</a:t>
            </a:r>
            <a:r>
              <a:rPr kumimoji="1" lang="en-US" altLang="ja-JP" dirty="0"/>
              <a:t>) such that this equation is satisfied.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This equation searches the shelters whose coordinates are nearer than distance(D) form current position (</a:t>
            </a:r>
            <a:r>
              <a:rPr kumimoji="1" lang="en-US" altLang="ja-JP" dirty="0" err="1"/>
              <a:t>x,y</a:t>
            </a:r>
            <a:r>
              <a:rPr kumimoji="1" lang="en-US" altLang="ja-JP" dirty="0"/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Third, how does the system calculate density of shelter?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err="1"/>
              <a:t>CheckIn</a:t>
            </a:r>
            <a:r>
              <a:rPr kumimoji="1" lang="en-US" altLang="ja-JP" dirty="0"/>
              <a:t>(S) represents the number of families currently checked in 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Capacity(S) represents the max number of families S can accommodate.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Density(S) equal </a:t>
            </a:r>
            <a:r>
              <a:rPr kumimoji="1" lang="en-US" altLang="ja-JP" dirty="0" err="1"/>
              <a:t>CheckIn</a:t>
            </a:r>
            <a:r>
              <a:rPr kumimoji="1" lang="en-US" altLang="ja-JP" dirty="0"/>
              <a:t>(S) divided by Capacity(S).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/>
          </a:p>
          <a:p>
            <a:r>
              <a:rPr kumimoji="1" lang="en-US" altLang="ja-JP" dirty="0"/>
              <a:t>///////////</a:t>
            </a:r>
          </a:p>
          <a:p>
            <a:r>
              <a:rPr kumimoji="1" lang="en-US" altLang="ja-JP" dirty="0"/>
              <a:t>(Shelter’s data is shelter-id, name, address, latitude, longitude, </a:t>
            </a:r>
            <a:r>
              <a:rPr kumimoji="1" lang="en-US" altLang="ja-JP" dirty="0" err="1"/>
              <a:t>isActive</a:t>
            </a:r>
            <a:r>
              <a:rPr kumimoji="1" lang="en-US" altLang="ja-JP" dirty="0"/>
              <a:t>, and manager.</a:t>
            </a:r>
          </a:p>
          <a:p>
            <a:r>
              <a:rPr kumimoji="1" lang="en-US" altLang="ja-JP" dirty="0"/>
              <a:t>Citizen’s data is shelter-id, name, email, password, home address and number of families.</a:t>
            </a:r>
          </a:p>
          <a:p>
            <a:r>
              <a:rPr kumimoji="1" lang="en-US" altLang="ja-JP" dirty="0"/>
              <a:t>Check-in‘s data is id, shelter-id, citizen-id, check-in datetime and check-out datetime.)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73510-2C33-4309-9127-10EF3F5EE7F9}" type="slidenum">
              <a:rPr lang="en-US" altLang="ja-JP" smtClean="0"/>
              <a:pPr/>
              <a:t>1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1892688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プロトタイプでの避難所の表示範囲は、ユーザから半径</a:t>
            </a:r>
            <a:r>
              <a:rPr kumimoji="1" lang="en-US" altLang="ja-JP" dirty="0" smtClean="0"/>
              <a:t>1</a:t>
            </a:r>
            <a:r>
              <a:rPr kumimoji="1" lang="ja-JP" altLang="en-US" dirty="0" smtClean="0"/>
              <a:t>㎞以内としている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573510-2C33-4309-9127-10EF3F5EE7F9}" type="slidenum">
              <a:rPr lang="en-US" altLang="ja-JP" smtClean="0"/>
              <a:pPr/>
              <a:t>16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802933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 smtClean="0"/>
              <a:t>ここでどのようなエンティティがあるのか，それぞれのエンティティがどのように結びつき，役割を果たすのか簡単に説明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73510-2C33-4309-9127-10EF3F5EE7F9}" type="slidenum">
              <a:rPr lang="en-US" altLang="ja-JP" smtClean="0"/>
              <a:pPr/>
              <a:t>2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081830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73510-2C33-4309-9127-10EF3F5EE7F9}" type="slidenum">
              <a:rPr lang="en-US" altLang="ja-JP" smtClean="0"/>
              <a:pPr/>
              <a:t>3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067778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573510-2C33-4309-9127-10EF3F5EE7F9}" type="slidenum">
              <a:rPr lang="en-US" altLang="ja-JP" smtClean="0"/>
              <a:pPr/>
              <a:t>4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5702404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I will talk about technical details.</a:t>
            </a:r>
          </a:p>
          <a:p>
            <a:r>
              <a:rPr kumimoji="1" lang="en-US" altLang="ja-JP" dirty="0"/>
              <a:t>First, Domain modeling defines data structure and relationships of Shelter Navi. The main entities are shelter and citizen and check-in.</a:t>
            </a:r>
          </a:p>
          <a:p>
            <a:r>
              <a:rPr kumimoji="1" lang="en-US" altLang="ja-JP" dirty="0"/>
              <a:t>Each entity as these data items and check-in records which citizen is in which shelter.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Second, How does the system search shelters by distance?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System obtains current (</a:t>
            </a:r>
            <a:r>
              <a:rPr kumimoji="1" lang="en-US" altLang="ja-JP" dirty="0" err="1"/>
              <a:t>x,y</a:t>
            </a:r>
            <a:r>
              <a:rPr kumimoji="1" lang="en-US" altLang="ja-JP" dirty="0"/>
              <a:t>) from GPS and find shelters S(</a:t>
            </a:r>
            <a:r>
              <a:rPr kumimoji="1" lang="en-US" altLang="ja-JP" dirty="0" err="1"/>
              <a:t>lng,lat</a:t>
            </a:r>
            <a:r>
              <a:rPr kumimoji="1" lang="en-US" altLang="ja-JP" dirty="0"/>
              <a:t>) such that this equation is satisfied.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This equation searches the shelters whose coordinates are nearer than distance(D) form current position (</a:t>
            </a:r>
            <a:r>
              <a:rPr kumimoji="1" lang="en-US" altLang="ja-JP" dirty="0" err="1"/>
              <a:t>x,y</a:t>
            </a:r>
            <a:r>
              <a:rPr kumimoji="1" lang="en-US" altLang="ja-JP" dirty="0"/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Third, how does the system calculate density of shelter?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err="1"/>
              <a:t>CheckIn</a:t>
            </a:r>
            <a:r>
              <a:rPr kumimoji="1" lang="en-US" altLang="ja-JP" dirty="0"/>
              <a:t>(S) represents the number of families currently checked in 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Capacity(S) represents the max number of families S can accommodate.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Density(S) equal </a:t>
            </a:r>
            <a:r>
              <a:rPr kumimoji="1" lang="en-US" altLang="ja-JP" dirty="0" err="1"/>
              <a:t>CheckIn</a:t>
            </a:r>
            <a:r>
              <a:rPr kumimoji="1" lang="en-US" altLang="ja-JP" dirty="0"/>
              <a:t>(S) divided by Capacity(S).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/>
          </a:p>
          <a:p>
            <a:r>
              <a:rPr kumimoji="1" lang="en-US" altLang="ja-JP" dirty="0"/>
              <a:t>///////////</a:t>
            </a:r>
          </a:p>
          <a:p>
            <a:r>
              <a:rPr kumimoji="1" lang="en-US" altLang="ja-JP" dirty="0"/>
              <a:t>(Shelter’s data is shelter-id, name, address, latitude, longitude, </a:t>
            </a:r>
            <a:r>
              <a:rPr kumimoji="1" lang="en-US" altLang="ja-JP" dirty="0" err="1"/>
              <a:t>isActive</a:t>
            </a:r>
            <a:r>
              <a:rPr kumimoji="1" lang="en-US" altLang="ja-JP" dirty="0"/>
              <a:t>, and manager.</a:t>
            </a:r>
          </a:p>
          <a:p>
            <a:r>
              <a:rPr kumimoji="1" lang="en-US" altLang="ja-JP" dirty="0"/>
              <a:t>Citizen’s data is shelter-id, name, email, password, home address and number of families.</a:t>
            </a:r>
          </a:p>
          <a:p>
            <a:r>
              <a:rPr kumimoji="1" lang="en-US" altLang="ja-JP" dirty="0"/>
              <a:t>Check-in‘s data is id, shelter-id, citizen-id, check-in datetime and check-out datetime.)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73510-2C33-4309-9127-10EF3F5EE7F9}" type="slidenum">
              <a:rPr lang="en-US" altLang="ja-JP" smtClean="0"/>
              <a:pPr/>
              <a:t>5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5043782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I will talk about technical details.</a:t>
            </a:r>
          </a:p>
          <a:p>
            <a:r>
              <a:rPr kumimoji="1" lang="en-US" altLang="ja-JP" dirty="0"/>
              <a:t>First, Domain modeling defines data structure and relationships of Shelter Navi. The main entities are shelter and citizen and check-in.</a:t>
            </a:r>
          </a:p>
          <a:p>
            <a:r>
              <a:rPr kumimoji="1" lang="en-US" altLang="ja-JP" dirty="0"/>
              <a:t>Each entity as these data items and check-in records which citizen is in which shelter.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Second, How does the system search shelters by distance?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System obtains current (</a:t>
            </a:r>
            <a:r>
              <a:rPr kumimoji="1" lang="en-US" altLang="ja-JP" dirty="0" err="1"/>
              <a:t>x,y</a:t>
            </a:r>
            <a:r>
              <a:rPr kumimoji="1" lang="en-US" altLang="ja-JP" dirty="0"/>
              <a:t>) from GPS and find shelters S(</a:t>
            </a:r>
            <a:r>
              <a:rPr kumimoji="1" lang="en-US" altLang="ja-JP" dirty="0" err="1"/>
              <a:t>lng,lat</a:t>
            </a:r>
            <a:r>
              <a:rPr kumimoji="1" lang="en-US" altLang="ja-JP" dirty="0"/>
              <a:t>) such that this equation is satisfied.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This equation searches the shelters whose coordinates are nearer than distance(D) form current position (</a:t>
            </a:r>
            <a:r>
              <a:rPr kumimoji="1" lang="en-US" altLang="ja-JP" dirty="0" err="1"/>
              <a:t>x,y</a:t>
            </a:r>
            <a:r>
              <a:rPr kumimoji="1" lang="en-US" altLang="ja-JP" dirty="0"/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Third, how does the system calculate density of shelter?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err="1"/>
              <a:t>CheckIn</a:t>
            </a:r>
            <a:r>
              <a:rPr kumimoji="1" lang="en-US" altLang="ja-JP" dirty="0"/>
              <a:t>(S) represents the number of families currently checked in 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Capacity(S) represents the max number of families S can accommodate.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Density(S) equal </a:t>
            </a:r>
            <a:r>
              <a:rPr kumimoji="1" lang="en-US" altLang="ja-JP" dirty="0" err="1"/>
              <a:t>CheckIn</a:t>
            </a:r>
            <a:r>
              <a:rPr kumimoji="1" lang="en-US" altLang="ja-JP" dirty="0"/>
              <a:t>(S) divided by Capacity(S).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/>
          </a:p>
          <a:p>
            <a:r>
              <a:rPr kumimoji="1" lang="en-US" altLang="ja-JP" dirty="0"/>
              <a:t>///////////</a:t>
            </a:r>
          </a:p>
          <a:p>
            <a:r>
              <a:rPr kumimoji="1" lang="en-US" altLang="ja-JP" dirty="0"/>
              <a:t>(Shelter’s data is shelter-id, name, address, latitude, longitude, </a:t>
            </a:r>
            <a:r>
              <a:rPr kumimoji="1" lang="en-US" altLang="ja-JP" dirty="0" err="1"/>
              <a:t>isActive</a:t>
            </a:r>
            <a:r>
              <a:rPr kumimoji="1" lang="en-US" altLang="ja-JP" dirty="0"/>
              <a:t>, and manager.</a:t>
            </a:r>
          </a:p>
          <a:p>
            <a:r>
              <a:rPr kumimoji="1" lang="en-US" altLang="ja-JP" dirty="0"/>
              <a:t>Citizen’s data is shelter-id, name, email, password, home address and number of families.</a:t>
            </a:r>
          </a:p>
          <a:p>
            <a:r>
              <a:rPr kumimoji="1" lang="en-US" altLang="ja-JP" dirty="0"/>
              <a:t>Check-in‘s data is id, shelter-id, citizen-id, check-in datetime and check-out datetime.)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73510-2C33-4309-9127-10EF3F5EE7F9}" type="slidenum">
              <a:rPr lang="en-US" altLang="ja-JP" smtClean="0"/>
              <a:pPr/>
              <a:t>7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321213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I will talk about technical details.</a:t>
            </a:r>
          </a:p>
          <a:p>
            <a:r>
              <a:rPr kumimoji="1" lang="en-US" altLang="ja-JP" dirty="0"/>
              <a:t>First, Domain modeling defines data structure and relationships of Shelter Navi. The main entities are shelter and citizen and check-in.</a:t>
            </a:r>
          </a:p>
          <a:p>
            <a:r>
              <a:rPr kumimoji="1" lang="en-US" altLang="ja-JP" dirty="0"/>
              <a:t>Each entity as these data items and check-in records which citizen is in which shelter.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Second, How does the system search shelters by distance?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System obtains current (</a:t>
            </a:r>
            <a:r>
              <a:rPr kumimoji="1" lang="en-US" altLang="ja-JP" dirty="0" err="1"/>
              <a:t>x,y</a:t>
            </a:r>
            <a:r>
              <a:rPr kumimoji="1" lang="en-US" altLang="ja-JP" dirty="0"/>
              <a:t>) from GPS and find shelters S(</a:t>
            </a:r>
            <a:r>
              <a:rPr kumimoji="1" lang="en-US" altLang="ja-JP" dirty="0" err="1"/>
              <a:t>lng,lat</a:t>
            </a:r>
            <a:r>
              <a:rPr kumimoji="1" lang="en-US" altLang="ja-JP" dirty="0"/>
              <a:t>) such that this equation is satisfied.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This equation searches the shelters whose coordinates are nearer than distance(D) form current position (</a:t>
            </a:r>
            <a:r>
              <a:rPr kumimoji="1" lang="en-US" altLang="ja-JP" dirty="0" err="1"/>
              <a:t>x,y</a:t>
            </a:r>
            <a:r>
              <a:rPr kumimoji="1" lang="en-US" altLang="ja-JP" dirty="0"/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Third, how does the system calculate density of shelter?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err="1"/>
              <a:t>CheckIn</a:t>
            </a:r>
            <a:r>
              <a:rPr kumimoji="1" lang="en-US" altLang="ja-JP" dirty="0"/>
              <a:t>(S) represents the number of families currently checked in 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Capacity(S) represents the max number of families S can accommodate.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Density(S) equal </a:t>
            </a:r>
            <a:r>
              <a:rPr kumimoji="1" lang="en-US" altLang="ja-JP" dirty="0" err="1"/>
              <a:t>CheckIn</a:t>
            </a:r>
            <a:r>
              <a:rPr kumimoji="1" lang="en-US" altLang="ja-JP" dirty="0"/>
              <a:t>(S) divided by Capacity(S).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/>
          </a:p>
          <a:p>
            <a:r>
              <a:rPr kumimoji="1" lang="en-US" altLang="ja-JP" dirty="0"/>
              <a:t>///////////</a:t>
            </a:r>
          </a:p>
          <a:p>
            <a:r>
              <a:rPr kumimoji="1" lang="en-US" altLang="ja-JP" dirty="0"/>
              <a:t>(Shelter’s data is shelter-id, name, address, latitude, longitude, </a:t>
            </a:r>
            <a:r>
              <a:rPr kumimoji="1" lang="en-US" altLang="ja-JP" dirty="0" err="1"/>
              <a:t>isActive</a:t>
            </a:r>
            <a:r>
              <a:rPr kumimoji="1" lang="en-US" altLang="ja-JP" dirty="0"/>
              <a:t>, and manager.</a:t>
            </a:r>
          </a:p>
          <a:p>
            <a:r>
              <a:rPr kumimoji="1" lang="en-US" altLang="ja-JP" dirty="0"/>
              <a:t>Citizen’s data is shelter-id, name, email, password, home address and number of families.</a:t>
            </a:r>
          </a:p>
          <a:p>
            <a:r>
              <a:rPr kumimoji="1" lang="en-US" altLang="ja-JP" dirty="0"/>
              <a:t>Check-in‘s data is id, shelter-id, citizen-id, check-in datetime and check-out datetime.)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73510-2C33-4309-9127-10EF3F5EE7F9}" type="slidenum">
              <a:rPr lang="en-US" altLang="ja-JP" smtClean="0"/>
              <a:pPr/>
              <a:t>9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7844824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I will talk about technical details.</a:t>
            </a:r>
          </a:p>
          <a:p>
            <a:r>
              <a:rPr kumimoji="1" lang="en-US" altLang="ja-JP" dirty="0"/>
              <a:t>First, Domain modeling defines data structure and relationships of Shelter Navi. The main entities are shelter and citizen and check-in.</a:t>
            </a:r>
          </a:p>
          <a:p>
            <a:r>
              <a:rPr kumimoji="1" lang="en-US" altLang="ja-JP" dirty="0"/>
              <a:t>Each entity as these data items and check-in records which citizen is in which shelter.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Second, How does the system search shelters by distance?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System obtains current (</a:t>
            </a:r>
            <a:r>
              <a:rPr kumimoji="1" lang="en-US" altLang="ja-JP" dirty="0" err="1"/>
              <a:t>x,y</a:t>
            </a:r>
            <a:r>
              <a:rPr kumimoji="1" lang="en-US" altLang="ja-JP" dirty="0"/>
              <a:t>) from GPS and find shelters S(</a:t>
            </a:r>
            <a:r>
              <a:rPr kumimoji="1" lang="en-US" altLang="ja-JP" dirty="0" err="1"/>
              <a:t>lng,lat</a:t>
            </a:r>
            <a:r>
              <a:rPr kumimoji="1" lang="en-US" altLang="ja-JP" dirty="0"/>
              <a:t>) such that this equation is satisfied.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This equation searches the shelters whose coordinates are nearer than distance(D) form current position (</a:t>
            </a:r>
            <a:r>
              <a:rPr kumimoji="1" lang="en-US" altLang="ja-JP" dirty="0" err="1"/>
              <a:t>x,y</a:t>
            </a:r>
            <a:r>
              <a:rPr kumimoji="1" lang="en-US" altLang="ja-JP" dirty="0"/>
              <a:t>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Third, how does the system calculate density of shelter?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 err="1"/>
              <a:t>CheckIn</a:t>
            </a:r>
            <a:r>
              <a:rPr kumimoji="1" lang="en-US" altLang="ja-JP" dirty="0"/>
              <a:t>(S) represents the number of families currently checked in 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Capacity(S) represents the max number of families S can accommodate.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Density(S) equal </a:t>
            </a:r>
            <a:r>
              <a:rPr kumimoji="1" lang="en-US" altLang="ja-JP" dirty="0" err="1"/>
              <a:t>CheckIn</a:t>
            </a:r>
            <a:r>
              <a:rPr kumimoji="1" lang="en-US" altLang="ja-JP" dirty="0"/>
              <a:t>(S) divided by Capacity(S).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dirty="0"/>
          </a:p>
          <a:p>
            <a:r>
              <a:rPr kumimoji="1" lang="en-US" altLang="ja-JP" dirty="0"/>
              <a:t>///////////</a:t>
            </a:r>
          </a:p>
          <a:p>
            <a:r>
              <a:rPr kumimoji="1" lang="en-US" altLang="ja-JP" dirty="0"/>
              <a:t>(Shelter’s data is shelter-id, name, address, latitude, longitude, </a:t>
            </a:r>
            <a:r>
              <a:rPr kumimoji="1" lang="en-US" altLang="ja-JP" dirty="0" err="1"/>
              <a:t>isActive</a:t>
            </a:r>
            <a:r>
              <a:rPr kumimoji="1" lang="en-US" altLang="ja-JP" dirty="0"/>
              <a:t>, and manager.</a:t>
            </a:r>
          </a:p>
          <a:p>
            <a:r>
              <a:rPr kumimoji="1" lang="en-US" altLang="ja-JP" dirty="0"/>
              <a:t>Citizen’s data is shelter-id, name, email, password, home address and number of families.</a:t>
            </a:r>
          </a:p>
          <a:p>
            <a:r>
              <a:rPr kumimoji="1" lang="en-US" altLang="ja-JP" dirty="0"/>
              <a:t>Check-in‘s data is id, shelter-id, citizen-id, check-in datetime and check-out datetime.)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73510-2C33-4309-9127-10EF3F5EE7F9}" type="slidenum">
              <a:rPr lang="en-US" altLang="ja-JP" smtClean="0"/>
              <a:pPr/>
              <a:t>11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0599698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ja-JP" dirty="0"/>
              <a:t>We are currently implementing Shelter Navi with open data of Kobe City and Himeji City</a:t>
            </a:r>
            <a:r>
              <a:rPr kumimoji="1" lang="en-US" altLang="ja-JP" dirty="0"/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These are screenshots of Prototype.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This screen shows user registration screen where the citizen registers personal information.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This screen shows shelter search screen in which the position of each shelter is marked by a circle.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Below shows the shelters name and address and capacity.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73510-2C33-4309-9127-10EF3F5EE7F9}" type="slidenum">
              <a:rPr lang="en-US" altLang="ja-JP" smtClean="0"/>
              <a:pPr/>
              <a:t>13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720302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3175" y="0"/>
            <a:ext cx="9140825" cy="381000"/>
          </a:xfrm>
          <a:prstGeom prst="rect">
            <a:avLst/>
          </a:prstGeom>
          <a:gradFill rotWithShape="0">
            <a:gsLst>
              <a:gs pos="0">
                <a:srgbClr val="145214"/>
              </a:gs>
              <a:gs pos="100000">
                <a:srgbClr val="33CC33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1F7A1F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pPr eaLnBrk="1" hangingPunct="1"/>
            <a:r>
              <a:rPr lang="ja-JP" altLang="en-US" sz="1600" b="1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</a:rPr>
              <a:t>中村匡秀：スマートホームとスマートシティ</a:t>
            </a: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7321550" y="0"/>
            <a:ext cx="18224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pPr eaLnBrk="1" hangingPunct="1"/>
            <a:r>
              <a:rPr lang="ja-JP" altLang="en-US" sz="1600" b="1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</a:rPr>
              <a:t>神戸大学公開講座</a:t>
            </a:r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0" y="381000"/>
            <a:ext cx="9144000" cy="76200"/>
          </a:xfrm>
          <a:prstGeom prst="rect">
            <a:avLst/>
          </a:prstGeom>
          <a:gradFill rotWithShape="0">
            <a:gsLst>
              <a:gs pos="0">
                <a:srgbClr val="99FF33"/>
              </a:gs>
              <a:gs pos="100000">
                <a:srgbClr val="477618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pPr eaLnBrk="1" hangingPunct="1"/>
            <a:endParaRPr lang="ja-JP" altLang="en-US"/>
          </a:p>
        </p:txBody>
      </p:sp>
      <p:sp>
        <p:nvSpPr>
          <p:cNvPr id="7" name="Line 9"/>
          <p:cNvSpPr>
            <a:spLocks noChangeShapeType="1"/>
          </p:cNvSpPr>
          <p:nvPr/>
        </p:nvSpPr>
        <p:spPr bwMode="auto">
          <a:xfrm>
            <a:off x="1219200" y="6667500"/>
            <a:ext cx="7924800" cy="0"/>
          </a:xfrm>
          <a:prstGeom prst="line">
            <a:avLst/>
          </a:prstGeom>
          <a:noFill/>
          <a:ln w="28575">
            <a:solidFill>
              <a:srgbClr val="66FF33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ja-JP" altLang="en-US"/>
          </a:p>
        </p:txBody>
      </p:sp>
      <p:sp>
        <p:nvSpPr>
          <p:cNvPr id="8" name="Line 10"/>
          <p:cNvSpPr>
            <a:spLocks noChangeShapeType="1"/>
          </p:cNvSpPr>
          <p:nvPr/>
        </p:nvSpPr>
        <p:spPr bwMode="auto">
          <a:xfrm>
            <a:off x="609600" y="6629400"/>
            <a:ext cx="8534400" cy="0"/>
          </a:xfrm>
          <a:prstGeom prst="line">
            <a:avLst/>
          </a:prstGeom>
          <a:noFill/>
          <a:ln w="28575">
            <a:solidFill>
              <a:srgbClr val="0066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ja-JP" altLang="en-US"/>
          </a:p>
        </p:txBody>
      </p:sp>
      <p:pic>
        <p:nvPicPr>
          <p:cNvPr id="9" name="Picture 12" descr="logo_in140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488950"/>
            <a:ext cx="838200" cy="730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0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 smtClean="0"/>
            </a:lvl1pPr>
          </a:lstStyle>
          <a:p>
            <a:pPr lv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51206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mtClean="0"/>
            </a:lvl1pPr>
          </a:lstStyle>
          <a:p>
            <a:pPr lvl="0"/>
            <a:r>
              <a:rPr lang="ja-JP" altLang="en-US" noProof="0"/>
              <a:t>マスター サブタイトルの書式設定</a:t>
            </a:r>
          </a:p>
        </p:txBody>
      </p:sp>
      <p:sp>
        <p:nvSpPr>
          <p:cNvPr id="10" name="Rectangle 2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91E89B0-99F1-4E4C-9336-BF4F2462FAEF}" type="datetime1">
              <a:rPr lang="ja-JP" altLang="en-US"/>
              <a:pPr>
                <a:defRPr/>
              </a:pPr>
              <a:t>2021/1/16</a:t>
            </a:fld>
            <a:endParaRPr lang="en-US" altLang="ja-JP"/>
          </a:p>
        </p:txBody>
      </p:sp>
      <p:sp>
        <p:nvSpPr>
          <p:cNvPr id="11" name="Rectangle 3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fld id="{15DAAE00-D70F-4D9C-9F62-DC30E69A8CA9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945537406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E1D7CB-E14B-484C-AD54-D3FCD1D6F873}" type="datetime1">
              <a:rPr lang="ja-JP" altLang="en-US"/>
              <a:pPr>
                <a:defRPr/>
              </a:pPr>
              <a:t>2021/1/16</a:t>
            </a:fld>
            <a:endParaRPr lang="en-US" altLang="ja-JP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11F0A2D-EAE7-434E-B88B-5CF328D1B488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367774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67500" y="457200"/>
            <a:ext cx="2095500" cy="5943600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381000" y="457200"/>
            <a:ext cx="6134100" cy="594360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72196E-95EE-4BC1-A7C5-75881C2595AE}" type="datetime1">
              <a:rPr lang="ja-JP" altLang="en-US"/>
              <a:pPr>
                <a:defRPr/>
              </a:pPr>
              <a:t>2021/1/16</a:t>
            </a:fld>
            <a:endParaRPr lang="en-US" altLang="ja-JP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548DE4A-0363-4A51-9D2D-511FA4314A10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258463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95EE57-C2D3-418F-A87E-719D8CCBD85A}" type="datetime1">
              <a:rPr lang="ja-JP" altLang="en-US"/>
              <a:pPr>
                <a:defRPr/>
              </a:pPr>
              <a:t>2021/1/16</a:t>
            </a:fld>
            <a:endParaRPr lang="en-US" altLang="ja-JP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40B1702-1328-441D-B737-C2B94A2E6AF5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205986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FA9B81-2374-4F6A-B7DB-2F2A7EF9A83B}" type="datetime1">
              <a:rPr lang="ja-JP" altLang="en-US"/>
              <a:pPr>
                <a:defRPr/>
              </a:pPr>
              <a:t>2021/1/16</a:t>
            </a:fld>
            <a:endParaRPr lang="en-US" altLang="ja-JP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38B077F-56BC-4204-B88A-722069358ABE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965820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381000" y="1066800"/>
            <a:ext cx="4114800" cy="533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066800"/>
            <a:ext cx="4114800" cy="5334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DD7037-243C-4BBB-8266-31899CCA00C8}" type="datetime1">
              <a:rPr lang="ja-JP" altLang="en-US"/>
              <a:pPr>
                <a:defRPr/>
              </a:pPr>
              <a:t>2021/1/16</a:t>
            </a:fld>
            <a:endParaRPr lang="en-US" altLang="ja-JP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D6FB463-F47E-4529-AB41-9563136760BD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367751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7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51900C-EF8C-47D6-BE6D-4E1D4541C3B8}" type="datetime1">
              <a:rPr lang="ja-JP" altLang="en-US"/>
              <a:pPr>
                <a:defRPr/>
              </a:pPr>
              <a:t>2021/1/16</a:t>
            </a:fld>
            <a:endParaRPr lang="en-US" altLang="ja-JP"/>
          </a:p>
        </p:txBody>
      </p:sp>
      <p:sp>
        <p:nvSpPr>
          <p:cNvPr id="8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9B0F1B2-68E3-471E-956D-09614C1B8F61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297108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9AEA61-E2A3-4057-8D18-8C175F682154}" type="datetime1">
              <a:rPr lang="ja-JP" altLang="en-US"/>
              <a:pPr>
                <a:defRPr/>
              </a:pPr>
              <a:t>2021/1/16</a:t>
            </a:fld>
            <a:endParaRPr lang="en-US" altLang="ja-JP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CC863EA-DC82-4803-84D6-B58328180AAE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748003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DCEA11-7D61-4288-8EE6-1197CF9EE7D7}" type="datetime1">
              <a:rPr lang="ja-JP" altLang="en-US"/>
              <a:pPr>
                <a:defRPr/>
              </a:pPr>
              <a:t>2021/1/16</a:t>
            </a:fld>
            <a:endParaRPr lang="en-US" altLang="ja-JP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ED126E1-1A25-4DD1-AA87-AE242AD01282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58734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3D197A-C698-4A91-A424-402F483A7DAB}" type="datetime1">
              <a:rPr lang="ja-JP" altLang="en-US"/>
              <a:pPr>
                <a:defRPr/>
              </a:pPr>
              <a:t>2021/1/16</a:t>
            </a:fld>
            <a:endParaRPr lang="en-US" altLang="ja-JP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8FDE59D-1F04-49DF-9287-324685ECC74A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798146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ja-JP" altLang="en-US" noProof="0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3FC48E-82D9-4DDD-BC43-19FE805227CA}" type="datetime1">
              <a:rPr lang="ja-JP" altLang="en-US"/>
              <a:pPr>
                <a:defRPr/>
              </a:pPr>
              <a:t>2021/1/16</a:t>
            </a:fld>
            <a:endParaRPr lang="en-US" altLang="ja-JP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A575479-990E-4D93-8F64-8281B2C892AE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968039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65786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smtClean="0">
                <a:latin typeface="ＭＳ Ｐゴシック" pitchFamily="50" charset="-128"/>
                <a:ea typeface="ＭＳ Ｐゴシック" pitchFamily="50" charset="-128"/>
              </a:defRPr>
            </a:lvl1pPr>
          </a:lstStyle>
          <a:p>
            <a:pPr>
              <a:defRPr/>
            </a:pPr>
            <a:fld id="{6B79D978-E3B1-471C-BD37-926CF261AFDA}" type="datetime1">
              <a:rPr lang="ja-JP" altLang="en-US"/>
              <a:pPr>
                <a:defRPr/>
              </a:pPr>
              <a:t>2021/1/16</a:t>
            </a:fld>
            <a:endParaRPr lang="en-US" altLang="ja-JP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239000" y="65913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ＭＳ Ｐゴシック" panose="020B0600070205080204" pitchFamily="50" charset="-128"/>
                <a:ea typeface="ＭＳ Ｐゴシック" panose="020B0600070205080204" pitchFamily="50" charset="-128"/>
              </a:defRPr>
            </a:lvl1pPr>
          </a:lstStyle>
          <a:p>
            <a:fld id="{7E527C10-4985-4E73-9038-AD9102CB5589}" type="slidenum">
              <a:rPr lang="en-US" altLang="ja-JP"/>
              <a:pPr/>
              <a:t>‹#›</a:t>
            </a:fld>
            <a:endParaRPr lang="en-US" altLang="ja-JP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457200"/>
            <a:ext cx="78486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/>
              <a:t>マスタ タイトルの書式設定</a:t>
            </a:r>
          </a:p>
        </p:txBody>
      </p:sp>
      <p:sp>
        <p:nvSpPr>
          <p:cNvPr id="1029" name="Rectangle 5"/>
          <p:cNvSpPr>
            <a:spLocks noChangeArrowheads="1"/>
          </p:cNvSpPr>
          <p:nvPr userDrawn="1"/>
        </p:nvSpPr>
        <p:spPr bwMode="auto">
          <a:xfrm>
            <a:off x="3175" y="0"/>
            <a:ext cx="9140825" cy="381000"/>
          </a:xfrm>
          <a:prstGeom prst="rect">
            <a:avLst/>
          </a:prstGeom>
          <a:gradFill rotWithShape="0">
            <a:gsLst>
              <a:gs pos="0">
                <a:srgbClr val="145214"/>
              </a:gs>
              <a:gs pos="100000">
                <a:srgbClr val="33CC33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rgbClr val="1F7A1F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pPr eaLnBrk="1" hangingPunct="1"/>
            <a:r>
              <a:rPr lang="en-US" altLang="ja-JP" sz="1600" b="1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</a:rPr>
              <a:t>GSC Presentation</a:t>
            </a:r>
            <a:endParaRPr lang="ja-JP" altLang="en-US" sz="1600" b="1">
              <a:solidFill>
                <a:schemeClr val="bg1"/>
              </a:solidFill>
              <a:latin typeface="Arial" panose="020B0604020202020204" pitchFamily="34" charset="0"/>
              <a:ea typeface="ＭＳ Ｐゴシック" panose="020B0600070205080204" pitchFamily="50" charset="-128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382000" cy="533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ja-JP" altLang="en-US" dirty="0"/>
              <a:t>第</a:t>
            </a:r>
            <a:r>
              <a:rPr lang="en-US" altLang="ja-JP" dirty="0"/>
              <a:t>1</a:t>
            </a:r>
            <a:r>
              <a:rPr lang="ja-JP" altLang="en-US" dirty="0"/>
              <a:t>レベル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7549086" y="28499"/>
            <a:ext cx="1574470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pPr algn="r" eaLnBrk="1" hangingPunct="1"/>
            <a:r>
              <a:rPr lang="en-US" altLang="ja-JP" sz="1600" b="1" err="1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</a:rPr>
              <a:t>Hiroto</a:t>
            </a:r>
            <a:r>
              <a:rPr lang="en-US" altLang="ja-JP" sz="1600" b="1">
                <a:solidFill>
                  <a:schemeClr val="bg1"/>
                </a:solidFill>
                <a:latin typeface="Arial" panose="020B0604020202020204" pitchFamily="34" charset="0"/>
                <a:ea typeface="ＭＳ Ｐゴシック" panose="020B0600070205080204" pitchFamily="50" charset="-128"/>
              </a:rPr>
              <a:t> Nakada</a:t>
            </a:r>
            <a:endParaRPr lang="ja-JP" altLang="en-US" sz="1600" b="1">
              <a:solidFill>
                <a:schemeClr val="bg1"/>
              </a:solidFill>
              <a:latin typeface="Arial" panose="020B0604020202020204" pitchFamily="34" charset="0"/>
              <a:ea typeface="ＭＳ Ｐゴシック" panose="020B0600070205080204" pitchFamily="50" charset="-128"/>
            </a:endParaRPr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0" y="381000"/>
            <a:ext cx="9144000" cy="76200"/>
          </a:xfrm>
          <a:prstGeom prst="rect">
            <a:avLst/>
          </a:prstGeom>
          <a:gradFill rotWithShape="0">
            <a:gsLst>
              <a:gs pos="0">
                <a:srgbClr val="99FF33"/>
              </a:gs>
              <a:gs pos="100000">
                <a:srgbClr val="477618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1pPr>
            <a:lvl2pPr marL="742950" indent="-28575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2pPr>
            <a:lvl3pPr marL="11430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3pPr>
            <a:lvl4pPr marL="16002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4pPr>
            <a:lvl5pPr marL="2057400" indent="-228600" eaLnBrk="0" hangingPunct="0"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" panose="02020603050405020304" pitchFamily="18" charset="0"/>
                <a:ea typeface="Osaka" charset="-128"/>
              </a:defRPr>
            </a:lvl9pPr>
          </a:lstStyle>
          <a:p>
            <a:pPr eaLnBrk="1" hangingPunct="1"/>
            <a:endParaRPr lang="ja-JP" altLang="en-US"/>
          </a:p>
        </p:txBody>
      </p:sp>
      <p:sp>
        <p:nvSpPr>
          <p:cNvPr id="1033" name="Line 9"/>
          <p:cNvSpPr>
            <a:spLocks noChangeShapeType="1"/>
          </p:cNvSpPr>
          <p:nvPr/>
        </p:nvSpPr>
        <p:spPr bwMode="auto">
          <a:xfrm>
            <a:off x="1219200" y="6667500"/>
            <a:ext cx="7924800" cy="0"/>
          </a:xfrm>
          <a:prstGeom prst="line">
            <a:avLst/>
          </a:prstGeom>
          <a:noFill/>
          <a:ln w="28575">
            <a:solidFill>
              <a:srgbClr val="66FF33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ja-JP" altLang="en-US"/>
          </a:p>
        </p:txBody>
      </p:sp>
      <p:sp>
        <p:nvSpPr>
          <p:cNvPr id="1034" name="Line 10"/>
          <p:cNvSpPr>
            <a:spLocks noChangeShapeType="1"/>
          </p:cNvSpPr>
          <p:nvPr/>
        </p:nvSpPr>
        <p:spPr bwMode="auto">
          <a:xfrm>
            <a:off x="609600" y="6629400"/>
            <a:ext cx="8534400" cy="0"/>
          </a:xfrm>
          <a:prstGeom prst="line">
            <a:avLst/>
          </a:prstGeom>
          <a:noFill/>
          <a:ln w="28575">
            <a:solidFill>
              <a:srgbClr val="0066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ja-JP" altLang="en-US"/>
          </a:p>
        </p:txBody>
      </p:sp>
      <p:pic>
        <p:nvPicPr>
          <p:cNvPr id="1035" name="Picture 12" descr="logo_in140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0600" y="488950"/>
            <a:ext cx="533400" cy="4647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5" r:id="rId2"/>
    <p:sldLayoutId id="2147483684" r:id="rId3"/>
    <p:sldLayoutId id="2147483683" r:id="rId4"/>
    <p:sldLayoutId id="2147483682" r:id="rId5"/>
    <p:sldLayoutId id="2147483681" r:id="rId6"/>
    <p:sldLayoutId id="2147483680" r:id="rId7"/>
    <p:sldLayoutId id="2147483679" r:id="rId8"/>
    <p:sldLayoutId id="2147483678" r:id="rId9"/>
    <p:sldLayoutId id="2147483677" r:id="rId10"/>
    <p:sldLayoutId id="2147483676" r:id="rId11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Arial" charset="0"/>
          <a:ea typeface="ＭＳ Ｐゴシック" pitchFamily="50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Arial" charset="0"/>
          <a:ea typeface="ＭＳ Ｐゴシック" pitchFamily="50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Arial" charset="0"/>
          <a:ea typeface="ＭＳ Ｐゴシック" pitchFamily="50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Arial" charset="0"/>
          <a:ea typeface="ＭＳ Ｐゴシック" pitchFamily="50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Arial" charset="0"/>
          <a:ea typeface="ＭＳ Ｐゴシック" pitchFamily="5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Arial" charset="0"/>
          <a:ea typeface="ＭＳ Ｐゴシック" pitchFamily="5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Arial" charset="0"/>
          <a:ea typeface="ＭＳ Ｐゴシック" pitchFamily="5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Arial" charset="0"/>
          <a:ea typeface="ＭＳ Ｐゴシック" pitchFamily="50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333399"/>
        </a:buClr>
        <a:buFont typeface="Wingdings" panose="05000000000000000000" pitchFamily="2" charset="2"/>
        <a:buChar char="n"/>
        <a:defRPr kumimoji="1"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3399FF"/>
        </a:buClr>
        <a:buFont typeface="Wingdings" panose="05000000000000000000" pitchFamily="2" charset="2"/>
        <a:buChar char="u"/>
        <a:defRPr kumimoji="1" sz="2000">
          <a:solidFill>
            <a:srgbClr val="0070C0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FFFF"/>
        </a:buClr>
        <a:buFont typeface="Wingdings" panose="05000000000000000000" pitchFamily="2" charset="2"/>
        <a:buChar char="l"/>
        <a:defRPr kumimoji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defRPr kumimoji="1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defRPr kumimoji="1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defRPr kumimoji="1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defRPr kumimoji="1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defRPr kumimoji="1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defRPr kumimoji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.m4a"/><Relationship Id="rId7" Type="http://schemas.openxmlformats.org/officeDocument/2006/relationships/image" Target="../media/image3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35721E5-4252-AA48-9D0B-4875B6BE0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/>
              <a:t>Domain modeling</a:t>
            </a:r>
          </a:p>
          <a:p>
            <a:pPr lvl="1"/>
            <a:r>
              <a:rPr lang="en-US" altLang="ja-JP" b="1" dirty="0"/>
              <a:t>Shelter:</a:t>
            </a:r>
            <a:r>
              <a:rPr lang="en-US" altLang="ja-JP" dirty="0"/>
              <a:t> </a:t>
            </a:r>
            <a:r>
              <a:rPr lang="en-US" altLang="ja-JP" sz="1400" u="sng" dirty="0" err="1"/>
              <a:t>sid</a:t>
            </a:r>
            <a:r>
              <a:rPr lang="en-US" altLang="ja-JP" sz="1400" u="sng" dirty="0"/>
              <a:t>,</a:t>
            </a:r>
            <a:r>
              <a:rPr lang="en-US" altLang="ja-JP" sz="1400" dirty="0"/>
              <a:t> name, address, </a:t>
            </a:r>
            <a:r>
              <a:rPr lang="en-US" altLang="ja-JP" sz="1400" dirty="0" err="1"/>
              <a:t>lat</a:t>
            </a:r>
            <a:r>
              <a:rPr lang="en-US" altLang="ja-JP" sz="1400" dirty="0"/>
              <a:t>, </a:t>
            </a:r>
            <a:r>
              <a:rPr lang="en-US" altLang="ja-JP" sz="1400" dirty="0" err="1"/>
              <a:t>lng</a:t>
            </a:r>
            <a:r>
              <a:rPr lang="en-US" altLang="ja-JP" sz="1400" dirty="0"/>
              <a:t>, capacity, </a:t>
            </a:r>
            <a:r>
              <a:rPr lang="en-US" altLang="ja-JP" sz="1400" dirty="0" err="1"/>
              <a:t>isActive</a:t>
            </a:r>
            <a:r>
              <a:rPr lang="en-US" altLang="ja-JP" sz="1400" dirty="0"/>
              <a:t>, manager</a:t>
            </a:r>
            <a:endParaRPr lang="en-US" altLang="ja-JP" dirty="0"/>
          </a:p>
          <a:p>
            <a:pPr lvl="1"/>
            <a:r>
              <a:rPr kumimoji="1" lang="en-US" altLang="ja-JP" b="1" dirty="0"/>
              <a:t>Citizen: </a:t>
            </a:r>
            <a:r>
              <a:rPr kumimoji="1" lang="en-US" altLang="ja-JP" sz="1400" u="sng" dirty="0" err="1"/>
              <a:t>cid</a:t>
            </a:r>
            <a:r>
              <a:rPr kumimoji="1" lang="en-US" altLang="ja-JP" sz="1400" dirty="0"/>
              <a:t>, name, email, password, home address, # of families</a:t>
            </a:r>
            <a:r>
              <a:rPr kumimoji="1" lang="en-US" altLang="ja-JP" dirty="0"/>
              <a:t> </a:t>
            </a:r>
          </a:p>
          <a:p>
            <a:pPr lvl="1"/>
            <a:r>
              <a:rPr kumimoji="1" lang="en-US" altLang="ja-JP" b="1" dirty="0"/>
              <a:t>Check-In:</a:t>
            </a:r>
            <a:r>
              <a:rPr kumimoji="1" lang="en-US" altLang="ja-JP" dirty="0"/>
              <a:t> </a:t>
            </a:r>
            <a:r>
              <a:rPr kumimoji="1" lang="en-US" altLang="ja-JP" sz="1400" u="sng" dirty="0"/>
              <a:t>id,</a:t>
            </a:r>
            <a:r>
              <a:rPr kumimoji="1" lang="en-US" altLang="ja-JP" sz="1400" dirty="0"/>
              <a:t> </a:t>
            </a:r>
            <a:r>
              <a:rPr kumimoji="1" lang="en-US" altLang="ja-JP" sz="1400" dirty="0" err="1"/>
              <a:t>cid</a:t>
            </a:r>
            <a:r>
              <a:rPr kumimoji="1" lang="en-US" altLang="ja-JP" sz="1400" dirty="0"/>
              <a:t>, </a:t>
            </a:r>
            <a:r>
              <a:rPr kumimoji="1" lang="en-US" altLang="ja-JP" sz="1400" dirty="0" err="1"/>
              <a:t>sid</a:t>
            </a:r>
            <a:r>
              <a:rPr lang="en-US" altLang="ja-JP" sz="1400" dirty="0"/>
              <a:t>, check-in </a:t>
            </a:r>
            <a:r>
              <a:rPr lang="en-US" altLang="ja-JP" sz="1400" dirty="0" err="1"/>
              <a:t>datetime</a:t>
            </a:r>
            <a:r>
              <a:rPr lang="en-US" altLang="ja-JP" sz="1400" dirty="0"/>
              <a:t>, check-out </a:t>
            </a:r>
            <a:r>
              <a:rPr lang="en-US" altLang="ja-JP" sz="1400" dirty="0" err="1"/>
              <a:t>datetime</a:t>
            </a:r>
            <a:r>
              <a:rPr lang="en-US" altLang="ja-JP" dirty="0"/>
              <a:t> </a:t>
            </a:r>
          </a:p>
          <a:p>
            <a:r>
              <a:rPr lang="en-US" altLang="ja-JP" dirty="0"/>
              <a:t>Search </a:t>
            </a:r>
            <a:r>
              <a:rPr kumimoji="1" lang="en-US" altLang="ja-JP" dirty="0"/>
              <a:t>shelters by distance</a:t>
            </a:r>
          </a:p>
          <a:p>
            <a:pPr lvl="1"/>
            <a:r>
              <a:rPr kumimoji="1" lang="en-US" altLang="ja-JP" dirty="0"/>
              <a:t>Obtain current (</a:t>
            </a:r>
            <a:r>
              <a:rPr kumimoji="1" lang="en-US" altLang="ja-JP" dirty="0" err="1"/>
              <a:t>x,y</a:t>
            </a:r>
            <a:r>
              <a:rPr kumimoji="1" lang="en-US" altLang="ja-JP" dirty="0"/>
              <a:t>) from GPS</a:t>
            </a:r>
          </a:p>
          <a:p>
            <a:pPr lvl="1"/>
            <a:r>
              <a:rPr lang="en-US" altLang="ja-JP" dirty="0"/>
              <a:t>Find shelters S(</a:t>
            </a:r>
            <a:r>
              <a:rPr lang="en-US" altLang="ja-JP" dirty="0" err="1"/>
              <a:t>lng</a:t>
            </a:r>
            <a:r>
              <a:rPr lang="en-US" altLang="ja-JP" dirty="0"/>
              <a:t>, </a:t>
            </a:r>
            <a:r>
              <a:rPr lang="en-US" altLang="ja-JP" dirty="0" err="1"/>
              <a:t>lat</a:t>
            </a:r>
            <a:r>
              <a:rPr lang="en-US" altLang="ja-JP" dirty="0"/>
              <a:t>) such that ;</a:t>
            </a:r>
            <a:br>
              <a:rPr lang="en-US" altLang="ja-JP" dirty="0"/>
            </a:br>
            <a: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d(</a:t>
            </a:r>
            <a:r>
              <a:rPr kumimoji="1" lang="en-US" altLang="ja-JP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lng</a:t>
            </a:r>
            <a:r>
              <a:rPr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ja-JP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</a:t>
            </a:r>
            <a:r>
              <a:rPr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6371 * </a:t>
            </a:r>
            <a:r>
              <a:rPr kumimoji="1" lang="en-US" altLang="ja-JP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acos</a:t>
            </a:r>
            <a: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(cos(rad(y)) * </a:t>
            </a:r>
            <a:b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cos(rad(</a:t>
            </a:r>
            <a:r>
              <a:rPr kumimoji="1" lang="en-US" altLang="ja-JP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</a:t>
            </a:r>
            <a: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)) * cos(rad(</a:t>
            </a:r>
            <a:r>
              <a:rPr kumimoji="1" lang="en-US" altLang="ja-JP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lng</a:t>
            </a:r>
            <a: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– rad(x)) </a:t>
            </a:r>
            <a:b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sin(rad(y))*sin(rad(</a:t>
            </a:r>
            <a:r>
              <a:rPr kumimoji="1" lang="en-US" altLang="ja-JP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lat</a:t>
            </a:r>
            <a:r>
              <a:rPr kumimoji="1"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))) &lt;= D</a:t>
            </a:r>
            <a:endParaRPr lang="en-US" altLang="ja-JP" dirty="0"/>
          </a:p>
          <a:p>
            <a:pPr marL="400050"/>
            <a:r>
              <a:rPr kumimoji="1" lang="en-US" altLang="ja-JP" dirty="0"/>
              <a:t>Calculate density of shelter</a:t>
            </a:r>
          </a:p>
          <a:p>
            <a:pPr marL="800100" lvl="1"/>
            <a:r>
              <a:rPr lang="en-US" altLang="ja-JP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CheckIn</a:t>
            </a:r>
            <a:r>
              <a:rPr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(S)</a:t>
            </a:r>
            <a:r>
              <a:rPr lang="en-US" altLang="ja-JP" dirty="0"/>
              <a:t>: # of families currently checked in </a:t>
            </a:r>
            <a:r>
              <a:rPr lang="en-US" altLang="ja-JP" i="1" dirty="0"/>
              <a:t>S</a:t>
            </a:r>
            <a:endParaRPr kumimoji="1" lang="en-US" altLang="ja-JP" i="1" dirty="0"/>
          </a:p>
          <a:p>
            <a:pPr marL="800100" lvl="1"/>
            <a:r>
              <a:rPr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Capacity(S)</a:t>
            </a:r>
            <a:r>
              <a:rPr kumimoji="1" lang="en-US" altLang="ja-JP" dirty="0"/>
              <a:t>: Max # of families </a:t>
            </a:r>
            <a:r>
              <a:rPr kumimoji="1" lang="en-US" altLang="ja-JP" i="1" dirty="0"/>
              <a:t>S</a:t>
            </a:r>
            <a:r>
              <a:rPr kumimoji="1" lang="en-US" altLang="ja-JP" dirty="0"/>
              <a:t> can accommodate</a:t>
            </a:r>
          </a:p>
          <a:p>
            <a:pPr marL="800100" lvl="1"/>
            <a:r>
              <a:rPr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Density(S) = </a:t>
            </a:r>
            <a:r>
              <a:rPr lang="en-US" altLang="ja-JP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CheckIn</a:t>
            </a:r>
            <a:r>
              <a:rPr lang="en-US" altLang="ja-JP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(S) / Capacity(S)</a:t>
            </a:r>
            <a:endParaRPr lang="ja-JP" alt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841FE666-86CD-3A4E-BCA2-6EC84279EB0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7960" y="2924944"/>
            <a:ext cx="2665040" cy="1872208"/>
          </a:xfrm>
          <a:prstGeom prst="rect">
            <a:avLst/>
          </a:prstGeom>
        </p:spPr>
      </p:pic>
      <p:sp>
        <p:nvSpPr>
          <p:cNvPr id="10" name="円/楕円 9">
            <a:extLst>
              <a:ext uri="{FF2B5EF4-FFF2-40B4-BE49-F238E27FC236}">
                <a16:creationId xmlns:a16="http://schemas.microsoft.com/office/drawing/2014/main" id="{0B4B51F1-D712-F841-B106-9EF96F21C1B6}"/>
              </a:ext>
            </a:extLst>
          </p:cNvPr>
          <p:cNvSpPr/>
          <p:nvPr/>
        </p:nvSpPr>
        <p:spPr>
          <a:xfrm>
            <a:off x="6359265" y="3127825"/>
            <a:ext cx="1689363" cy="1669327"/>
          </a:xfrm>
          <a:prstGeom prst="ellipse">
            <a:avLst/>
          </a:prstGeom>
          <a:solidFill>
            <a:srgbClr val="F9C800">
              <a:alpha val="25882"/>
            </a:srgbClr>
          </a:solidFill>
          <a:ln>
            <a:solidFill>
              <a:srgbClr val="F9C8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B6510A6D-2FAF-6549-9CA7-724A8C02E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Technical Details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4457AFB-09FB-CA40-84E7-F10400F552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1</a:t>
            </a:fld>
            <a:endParaRPr lang="en-US" altLang="ja-JP"/>
          </a:p>
        </p:txBody>
      </p:sp>
      <p:sp>
        <p:nvSpPr>
          <p:cNvPr id="17" name="円形吹き出し 16">
            <a:extLst>
              <a:ext uri="{FF2B5EF4-FFF2-40B4-BE49-F238E27FC236}">
                <a16:creationId xmlns:a16="http://schemas.microsoft.com/office/drawing/2014/main" id="{F807DFD4-6BA0-D74C-8AAE-0D8A2C10B396}"/>
              </a:ext>
            </a:extLst>
          </p:cNvPr>
          <p:cNvSpPr/>
          <p:nvPr/>
        </p:nvSpPr>
        <p:spPr>
          <a:xfrm>
            <a:off x="6528226" y="4084434"/>
            <a:ext cx="243075" cy="222841"/>
          </a:xfrm>
          <a:prstGeom prst="wedgeEllipseCallout">
            <a:avLst>
              <a:gd name="adj1" fmla="val 2539"/>
              <a:gd name="adj2" fmla="val 10626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円形吹き出し 17">
            <a:extLst>
              <a:ext uri="{FF2B5EF4-FFF2-40B4-BE49-F238E27FC236}">
                <a16:creationId xmlns:a16="http://schemas.microsoft.com/office/drawing/2014/main" id="{F807DFD4-6BA0-D74C-8AAE-0D8A2C10B396}"/>
              </a:ext>
            </a:extLst>
          </p:cNvPr>
          <p:cNvSpPr/>
          <p:nvPr/>
        </p:nvSpPr>
        <p:spPr>
          <a:xfrm>
            <a:off x="8229600" y="4181754"/>
            <a:ext cx="243075" cy="222841"/>
          </a:xfrm>
          <a:prstGeom prst="wedgeEllipseCallout">
            <a:avLst>
              <a:gd name="adj1" fmla="val 2539"/>
              <a:gd name="adj2" fmla="val 10626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円形吹き出し 18">
            <a:extLst>
              <a:ext uri="{FF2B5EF4-FFF2-40B4-BE49-F238E27FC236}">
                <a16:creationId xmlns:a16="http://schemas.microsoft.com/office/drawing/2014/main" id="{F807DFD4-6BA0-D74C-8AAE-0D8A2C10B396}"/>
              </a:ext>
            </a:extLst>
          </p:cNvPr>
          <p:cNvSpPr/>
          <p:nvPr/>
        </p:nvSpPr>
        <p:spPr>
          <a:xfrm>
            <a:off x="6871100" y="3316215"/>
            <a:ext cx="243075" cy="222841"/>
          </a:xfrm>
          <a:prstGeom prst="wedgeEllipseCallout">
            <a:avLst>
              <a:gd name="adj1" fmla="val 2539"/>
              <a:gd name="adj2" fmla="val 10626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円形吹き出し 19">
            <a:extLst>
              <a:ext uri="{FF2B5EF4-FFF2-40B4-BE49-F238E27FC236}">
                <a16:creationId xmlns:a16="http://schemas.microsoft.com/office/drawing/2014/main" id="{F807DFD4-6BA0-D74C-8AAE-0D8A2C10B396}"/>
              </a:ext>
            </a:extLst>
          </p:cNvPr>
          <p:cNvSpPr/>
          <p:nvPr/>
        </p:nvSpPr>
        <p:spPr>
          <a:xfrm>
            <a:off x="8048628" y="3316214"/>
            <a:ext cx="243075" cy="222841"/>
          </a:xfrm>
          <a:prstGeom prst="wedgeEllipseCallout">
            <a:avLst>
              <a:gd name="adj1" fmla="val 2539"/>
              <a:gd name="adj2" fmla="val 10626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楕円 20"/>
          <p:cNvSpPr/>
          <p:nvPr/>
        </p:nvSpPr>
        <p:spPr>
          <a:xfrm>
            <a:off x="7101351" y="3907278"/>
            <a:ext cx="266700" cy="233195"/>
          </a:xfrm>
          <a:prstGeom prst="ellipse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2" name="直線コネクタ 21"/>
          <p:cNvCxnSpPr>
            <a:stCxn id="21" idx="6"/>
            <a:endCxn id="10" idx="6"/>
          </p:cNvCxnSpPr>
          <p:nvPr/>
        </p:nvCxnSpPr>
        <p:spPr>
          <a:xfrm flipV="1">
            <a:off x="7368051" y="3962489"/>
            <a:ext cx="680577" cy="61387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テキスト ボックス 22"/>
          <p:cNvSpPr txBox="1"/>
          <p:nvPr/>
        </p:nvSpPr>
        <p:spPr>
          <a:xfrm>
            <a:off x="7494359" y="3993182"/>
            <a:ext cx="407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i="1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endParaRPr kumimoji="1" lang="ja-JP" altLang="en-US" i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正方形/長方形 23"/>
          <p:cNvSpPr/>
          <p:nvPr/>
        </p:nvSpPr>
        <p:spPr>
          <a:xfrm>
            <a:off x="7098097" y="1500398"/>
            <a:ext cx="792523" cy="283493"/>
          </a:xfrm>
          <a:prstGeom prst="rect">
            <a:avLst/>
          </a:prstGeom>
          <a:solidFill>
            <a:srgbClr val="FFFF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ja-JP" sz="1100">
                <a:solidFill>
                  <a:schemeClr val="tx1"/>
                </a:solidFill>
              </a:rPr>
              <a:t>Shelter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5" name="正方形/長方形 24"/>
          <p:cNvSpPr/>
          <p:nvPr/>
        </p:nvSpPr>
        <p:spPr>
          <a:xfrm>
            <a:off x="7098096" y="2263677"/>
            <a:ext cx="792523" cy="283493"/>
          </a:xfrm>
          <a:prstGeom prst="rect">
            <a:avLst/>
          </a:prstGeom>
          <a:solidFill>
            <a:srgbClr val="FFFF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ja-JP" sz="1100">
                <a:solidFill>
                  <a:schemeClr val="tx1"/>
                </a:solidFill>
              </a:rPr>
              <a:t>Citizen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8" name="正方形/長方形 27"/>
          <p:cNvSpPr/>
          <p:nvPr/>
        </p:nvSpPr>
        <p:spPr>
          <a:xfrm>
            <a:off x="8076413" y="1891726"/>
            <a:ext cx="792523" cy="283493"/>
          </a:xfrm>
          <a:prstGeom prst="rect">
            <a:avLst/>
          </a:prstGeom>
          <a:solidFill>
            <a:srgbClr val="FFFF9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ja-JP" sz="1100">
                <a:solidFill>
                  <a:schemeClr val="tx1"/>
                </a:solidFill>
              </a:rPr>
              <a:t>Check-In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cxnSp>
        <p:nvCxnSpPr>
          <p:cNvPr id="30" name="直線矢印コネクタ 29"/>
          <p:cNvCxnSpPr>
            <a:stCxn id="28" idx="0"/>
            <a:endCxn id="24" idx="3"/>
          </p:cNvCxnSpPr>
          <p:nvPr/>
        </p:nvCxnSpPr>
        <p:spPr>
          <a:xfrm flipH="1" flipV="1">
            <a:off x="7890620" y="1642145"/>
            <a:ext cx="582055" cy="24958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矢印コネクタ 30"/>
          <p:cNvCxnSpPr>
            <a:stCxn id="28" idx="2"/>
            <a:endCxn id="25" idx="3"/>
          </p:cNvCxnSpPr>
          <p:nvPr/>
        </p:nvCxnSpPr>
        <p:spPr>
          <a:xfrm flipH="1">
            <a:off x="7890619" y="2175219"/>
            <a:ext cx="582056" cy="23020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テキスト ボックス 33"/>
          <p:cNvSpPr txBox="1"/>
          <p:nvPr/>
        </p:nvSpPr>
        <p:spPr>
          <a:xfrm>
            <a:off x="7847049" y="1368374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>
                <a:latin typeface="+mj-lt"/>
              </a:rPr>
              <a:t>1</a:t>
            </a:r>
            <a:endParaRPr kumimoji="1" lang="ja-JP" altLang="en-US" sz="1600">
              <a:latin typeface="+mj-lt"/>
            </a:endParaRPr>
          </a:p>
        </p:txBody>
      </p:sp>
      <p:sp>
        <p:nvSpPr>
          <p:cNvPr id="35" name="テキスト ボックス 34"/>
          <p:cNvSpPr txBox="1"/>
          <p:nvPr/>
        </p:nvSpPr>
        <p:spPr>
          <a:xfrm>
            <a:off x="8355832" y="1572138"/>
            <a:ext cx="4940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>
                <a:latin typeface="+mj-lt"/>
              </a:rPr>
              <a:t>0..*</a:t>
            </a:r>
            <a:endParaRPr kumimoji="1" lang="ja-JP" altLang="en-US" sz="1600">
              <a:latin typeface="+mj-lt"/>
            </a:endParaRPr>
          </a:p>
        </p:txBody>
      </p:sp>
      <p:sp>
        <p:nvSpPr>
          <p:cNvPr id="36" name="テキスト ボックス 35"/>
          <p:cNvSpPr txBox="1"/>
          <p:nvPr/>
        </p:nvSpPr>
        <p:spPr>
          <a:xfrm>
            <a:off x="8321922" y="2181122"/>
            <a:ext cx="4940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>
                <a:latin typeface="+mj-lt"/>
              </a:rPr>
              <a:t>0..*</a:t>
            </a:r>
            <a:endParaRPr kumimoji="1" lang="ja-JP" altLang="en-US" sz="1600">
              <a:latin typeface="+mj-lt"/>
            </a:endParaRPr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7890619" y="2346712"/>
            <a:ext cx="298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>
                <a:latin typeface="+mj-lt"/>
              </a:rPr>
              <a:t>1</a:t>
            </a:r>
            <a:endParaRPr kumimoji="1" lang="ja-JP" altLang="en-US" sz="1600">
              <a:latin typeface="+mj-lt"/>
            </a:endParaRPr>
          </a:p>
        </p:txBody>
      </p:sp>
      <p:pic>
        <p:nvPicPr>
          <p:cNvPr id="2050" name="Picture 2" descr="enter image description here"/>
          <p:cNvPicPr>
            <a:picLocks noChangeAspect="1" noChangeArrowheads="1"/>
          </p:cNvPicPr>
          <p:nvPr/>
        </p:nvPicPr>
        <p:blipFill>
          <a:blip r:embed="rId7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000" y="4878979"/>
            <a:ext cx="1685107" cy="1580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オーディオ 8">
            <a:hlinkClick r:id="" action="ppaction://media"/>
            <a:extLst>
              <a:ext uri="{FF2B5EF4-FFF2-40B4-BE49-F238E27FC236}">
                <a16:creationId xmlns:a16="http://schemas.microsoft.com/office/drawing/2014/main" id="{F9C1EE5D-0FC4-3C44-9781-96CCF99001E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75402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867"/>
    </mc:Choice>
    <mc:Fallback xmlns="">
      <p:transition spd="slow" advTm="748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4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10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避難所の状態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10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979077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コンテンツ プレースホルダー 6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268760"/>
            <a:ext cx="7330008" cy="4803327"/>
          </a:xfr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B6510A6D-2FAF-6549-9CA7-724A8C02E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ユーザ</a:t>
            </a:r>
            <a:r>
              <a:rPr lang="ja-JP" altLang="en-US" dirty="0" smtClean="0"/>
              <a:t>の状態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4457AFB-09FB-CA40-84E7-F10400F552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11</a:t>
            </a:fld>
            <a:endParaRPr lang="en-US" altLang="ja-JP"/>
          </a:p>
        </p:txBody>
      </p:sp>
      <p:sp>
        <p:nvSpPr>
          <p:cNvPr id="3" name="正方形/長方形 2"/>
          <p:cNvSpPr/>
          <p:nvPr/>
        </p:nvSpPr>
        <p:spPr>
          <a:xfrm>
            <a:off x="4932040" y="4293096"/>
            <a:ext cx="3054492" cy="17789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191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867"/>
    </mc:Choice>
    <mc:Fallback xmlns="">
      <p:transition spd="slow" advTm="74867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ユーザの状態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12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908267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C1EA979-7C00-364E-9F5D-93C1736E3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/>
              <a:t>Screenshots of Prototype</a:t>
            </a:r>
            <a:endParaRPr kumimoji="1" lang="ja-JP" altLang="en-US"/>
          </a:p>
        </p:txBody>
      </p:sp>
      <p:sp>
        <p:nvSpPr>
          <p:cNvPr id="8" name="コンテンツ プレースホルダー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/>
              <a:t>We are currently implementing Shelter </a:t>
            </a:r>
            <a:r>
              <a:rPr lang="en-US" altLang="ja-JP" err="1"/>
              <a:t>Navi</a:t>
            </a:r>
            <a:r>
              <a:rPr lang="en-US" altLang="ja-JP"/>
              <a:t> with open data of Kobe City and Himeji City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CDAE32B-105D-1343-B1FB-9EA445F6F77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13</a:t>
            </a:fld>
            <a:endParaRPr lang="en-US" altLang="ja-JP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A7C7919-8B57-F345-90FB-E6D2EA5572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8024" y="2210129"/>
            <a:ext cx="3600400" cy="426687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347B48CB-9AEF-1048-9778-BD88FC3EF4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724" y="2210129"/>
            <a:ext cx="3783732" cy="437174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オーディオ 9">
            <a:hlinkClick r:id="" action="ppaction://media"/>
            <a:extLst>
              <a:ext uri="{FF2B5EF4-FFF2-40B4-BE49-F238E27FC236}">
                <a16:creationId xmlns:a16="http://schemas.microsoft.com/office/drawing/2014/main" id="{6E17462C-AE9B-B24E-949D-F41885EEA9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100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818"/>
    </mc:Choice>
    <mc:Fallback xmlns="">
      <p:transition spd="slow" advTm="358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 smtClean="0"/>
              <a:t>ShelterNavi</a:t>
            </a:r>
            <a:r>
              <a:rPr kumimoji="1" lang="ja-JP" altLang="en-US" dirty="0" smtClean="0"/>
              <a:t>プロトタイプ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新規</a:t>
            </a:r>
            <a:r>
              <a:rPr lang="ja-JP" altLang="en-US" dirty="0"/>
              <a:t>登録</a:t>
            </a:r>
            <a:r>
              <a:rPr kumimoji="1" lang="ja-JP" altLang="en-US" dirty="0" smtClean="0"/>
              <a:t>画面</a:t>
            </a:r>
            <a:endParaRPr kumimoji="1" lang="en-US" altLang="ja-JP" dirty="0" smtClean="0"/>
          </a:p>
          <a:p>
            <a:pPr lvl="1"/>
            <a:r>
              <a:rPr kumimoji="1" lang="ja-JP" altLang="en-US" dirty="0" smtClean="0"/>
              <a:t>ログイン情報を入力</a:t>
            </a:r>
            <a:endParaRPr kumimoji="1" lang="en-US" altLang="ja-JP" dirty="0" smtClean="0"/>
          </a:p>
          <a:p>
            <a:pPr lvl="2"/>
            <a:r>
              <a:rPr lang="ja-JP" altLang="en-US" dirty="0" smtClean="0"/>
              <a:t>メールアドレス</a:t>
            </a:r>
            <a:endParaRPr lang="en-US" altLang="ja-JP" dirty="0" smtClean="0"/>
          </a:p>
          <a:p>
            <a:pPr lvl="2"/>
            <a:r>
              <a:rPr kumimoji="1" lang="ja-JP" altLang="en-US" dirty="0" smtClean="0"/>
              <a:t>パスワード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個人</a:t>
            </a:r>
            <a:r>
              <a:rPr lang="ja-JP" altLang="en-US" dirty="0"/>
              <a:t>情報</a:t>
            </a:r>
            <a:r>
              <a:rPr lang="ja-JP" altLang="en-US" dirty="0" smtClean="0"/>
              <a:t>を入力</a:t>
            </a:r>
            <a:endParaRPr lang="en-US" altLang="ja-JP" dirty="0" smtClean="0"/>
          </a:p>
          <a:p>
            <a:pPr lvl="2"/>
            <a:r>
              <a:rPr kumimoji="1" lang="ja-JP" altLang="en-US" dirty="0" smtClean="0"/>
              <a:t>名前</a:t>
            </a:r>
            <a:endParaRPr kumimoji="1" lang="en-US" altLang="ja-JP" dirty="0" smtClean="0"/>
          </a:p>
          <a:p>
            <a:pPr lvl="2"/>
            <a:r>
              <a:rPr lang="ja-JP" altLang="en-US" dirty="0" smtClean="0"/>
              <a:t>住所</a:t>
            </a:r>
            <a:endParaRPr lang="en-US" altLang="ja-JP" dirty="0" smtClean="0"/>
          </a:p>
          <a:p>
            <a:pPr lvl="2"/>
            <a:r>
              <a:rPr kumimoji="1" lang="ja-JP" altLang="en-US" dirty="0" smtClean="0"/>
              <a:t>世帯人数</a:t>
            </a:r>
            <a:endParaRPr kumimoji="1" lang="en-US" altLang="ja-JP" dirty="0" smtClean="0"/>
          </a:p>
          <a:p>
            <a:pPr lvl="2"/>
            <a:r>
              <a:rPr lang="ja-JP" altLang="en-US" dirty="0" smtClean="0"/>
              <a:t>電話番号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登録ボタンでユーザ登録完了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14</a:t>
            </a:fld>
            <a:endParaRPr lang="en-US" altLang="ja-JP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1474377"/>
            <a:ext cx="3240360" cy="497895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257027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 smtClean="0"/>
              <a:t>ShelterNavi</a:t>
            </a:r>
            <a:r>
              <a:rPr kumimoji="1" lang="ja-JP" altLang="en-US" dirty="0" smtClean="0"/>
              <a:t>プロトタイプ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51520" y="1066800"/>
            <a:ext cx="8382000" cy="5334000"/>
          </a:xfrm>
        </p:spPr>
        <p:txBody>
          <a:bodyPr/>
          <a:lstStyle/>
          <a:p>
            <a:r>
              <a:rPr kumimoji="1" lang="ja-JP" altLang="en-US" dirty="0" smtClean="0"/>
              <a:t>ログイン</a:t>
            </a:r>
            <a:r>
              <a:rPr kumimoji="1" lang="ja-JP" altLang="en-US" dirty="0" smtClean="0"/>
              <a:t>画面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ログイン</a:t>
            </a:r>
            <a:r>
              <a:rPr lang="ja-JP" altLang="en-US" dirty="0"/>
              <a:t>情報</a:t>
            </a:r>
            <a:r>
              <a:rPr lang="ja-JP" altLang="en-US" dirty="0" smtClean="0"/>
              <a:t>を入力（認証）</a:t>
            </a:r>
            <a:endParaRPr lang="en-US" altLang="ja-JP" dirty="0" smtClean="0"/>
          </a:p>
          <a:p>
            <a:pPr lvl="2"/>
            <a:r>
              <a:rPr kumimoji="1" lang="ja-JP" altLang="en-US" dirty="0" smtClean="0"/>
              <a:t>メールアドレス</a:t>
            </a:r>
            <a:endParaRPr kumimoji="1" lang="en-US" altLang="ja-JP" dirty="0" smtClean="0"/>
          </a:p>
          <a:p>
            <a:pPr lvl="2"/>
            <a:r>
              <a:rPr lang="ja-JP" altLang="en-US" dirty="0" smtClean="0"/>
              <a:t>パスワード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認証により認可されるもの</a:t>
            </a:r>
            <a:endParaRPr lang="en-US" altLang="ja-JP" dirty="0" smtClean="0"/>
          </a:p>
          <a:p>
            <a:pPr lvl="2"/>
            <a:r>
              <a:rPr lang="ja-JP" altLang="en-US" dirty="0"/>
              <a:t>ユーザ自身の情報へのアクセス</a:t>
            </a:r>
            <a:endParaRPr lang="en-US" altLang="ja-JP" dirty="0"/>
          </a:p>
          <a:p>
            <a:pPr lvl="2"/>
            <a:r>
              <a:rPr lang="ja-JP" altLang="en-US" dirty="0"/>
              <a:t>認証、認可の目的</a:t>
            </a:r>
            <a:endParaRPr lang="en-US" altLang="ja-JP" dirty="0"/>
          </a:p>
          <a:p>
            <a:pPr marL="914400" lvl="2" indent="0">
              <a:buNone/>
            </a:pPr>
            <a:r>
              <a:rPr lang="ja-JP" altLang="en-US" b="1" dirty="0"/>
              <a:t>→他ユーザからの閲覧、更新、削除を</a:t>
            </a:r>
            <a:r>
              <a:rPr lang="ja-JP" altLang="en-US" b="1" dirty="0" smtClean="0"/>
              <a:t>防止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ログイン後、避難所検索画面へ</a:t>
            </a:r>
            <a:endParaRPr lang="en-US" altLang="ja-JP" b="1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15</a:t>
            </a:fld>
            <a:endParaRPr lang="en-US" altLang="ja-JP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312" y="1700808"/>
            <a:ext cx="3374176" cy="429605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348828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 smtClean="0"/>
              <a:t>ShelterNavi</a:t>
            </a:r>
            <a:r>
              <a:rPr kumimoji="1" lang="ja-JP" altLang="en-US" dirty="0" smtClean="0"/>
              <a:t>プロトタイプ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避難所</a:t>
            </a:r>
            <a:r>
              <a:rPr lang="ja-JP" altLang="en-US" dirty="0"/>
              <a:t>検索</a:t>
            </a:r>
            <a:r>
              <a:rPr kumimoji="1" lang="ja-JP" altLang="en-US" dirty="0" smtClean="0"/>
              <a:t>画面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画面</a:t>
            </a:r>
            <a:r>
              <a:rPr lang="ja-JP" altLang="en-US" dirty="0"/>
              <a:t>上部</a:t>
            </a:r>
            <a:r>
              <a:rPr lang="ja-JP" altLang="en-US" dirty="0" smtClean="0"/>
              <a:t>に現在地周辺の地図</a:t>
            </a:r>
            <a:endParaRPr lang="en-US" altLang="ja-JP" dirty="0" smtClean="0"/>
          </a:p>
          <a:p>
            <a:pPr lvl="2"/>
            <a:r>
              <a:rPr lang="ja-JP" altLang="en-US" dirty="0"/>
              <a:t>青</a:t>
            </a:r>
            <a:r>
              <a:rPr lang="ja-JP" altLang="en-US" dirty="0" smtClean="0"/>
              <a:t>い</a:t>
            </a:r>
            <a:r>
              <a:rPr kumimoji="1" lang="ja-JP" altLang="en-US" dirty="0" smtClean="0"/>
              <a:t>矢印のマーカーが現在地</a:t>
            </a:r>
            <a:endParaRPr kumimoji="1" lang="en-US" altLang="ja-JP" dirty="0" smtClean="0"/>
          </a:p>
          <a:p>
            <a:pPr lvl="2"/>
            <a:r>
              <a:rPr lang="ja-JP" altLang="en-US" b="1" dirty="0" smtClean="0">
                <a:solidFill>
                  <a:srgbClr val="FF0000"/>
                </a:solidFill>
              </a:rPr>
              <a:t>赤</a:t>
            </a:r>
            <a:r>
              <a:rPr lang="ja-JP" altLang="en-US" dirty="0" smtClean="0"/>
              <a:t>、</a:t>
            </a:r>
            <a:r>
              <a:rPr lang="ja-JP" altLang="en-US" b="1" dirty="0" smtClean="0">
                <a:solidFill>
                  <a:srgbClr val="FF9900"/>
                </a:solidFill>
              </a:rPr>
              <a:t>黄</a:t>
            </a:r>
            <a:r>
              <a:rPr lang="ja-JP" altLang="en-US" dirty="0" smtClean="0"/>
              <a:t>、</a:t>
            </a:r>
            <a:r>
              <a:rPr lang="ja-JP" altLang="en-US" b="1" dirty="0" smtClean="0">
                <a:solidFill>
                  <a:srgbClr val="00B050"/>
                </a:solidFill>
              </a:rPr>
              <a:t>緑</a:t>
            </a:r>
            <a:r>
              <a:rPr lang="ja-JP" altLang="en-US" dirty="0" smtClean="0"/>
              <a:t>のピンが避難所</a:t>
            </a:r>
            <a:endParaRPr lang="en-US" altLang="ja-JP" dirty="0" smtClean="0"/>
          </a:p>
          <a:p>
            <a:pPr lvl="3"/>
            <a:r>
              <a:rPr lang="ja-JP" altLang="en-US" b="1" dirty="0" smtClean="0">
                <a:solidFill>
                  <a:srgbClr val="FF0000"/>
                </a:solidFill>
              </a:rPr>
              <a:t>赤</a:t>
            </a:r>
            <a:r>
              <a:rPr lang="ja-JP" altLang="en-US" dirty="0" smtClean="0"/>
              <a:t>：</a:t>
            </a:r>
            <a:r>
              <a:rPr lang="en-US" altLang="ja-JP" dirty="0" smtClean="0"/>
              <a:t>70% </a:t>
            </a:r>
            <a:r>
              <a:rPr lang="ja-JP" altLang="en-US" dirty="0" smtClean="0"/>
              <a:t>≦</a:t>
            </a:r>
            <a:r>
              <a:rPr lang="en-US" altLang="ja-JP" dirty="0" smtClean="0"/>
              <a:t> </a:t>
            </a:r>
            <a:r>
              <a:rPr lang="ja-JP" altLang="en-US" dirty="0" smtClean="0"/>
              <a:t>混雑度</a:t>
            </a:r>
            <a:endParaRPr lang="en-US" altLang="ja-JP" dirty="0" smtClean="0"/>
          </a:p>
          <a:p>
            <a:pPr lvl="3"/>
            <a:r>
              <a:rPr lang="ja-JP" altLang="en-US" b="1" dirty="0" smtClean="0">
                <a:solidFill>
                  <a:srgbClr val="FF9900"/>
                </a:solidFill>
              </a:rPr>
              <a:t>黄</a:t>
            </a:r>
            <a:r>
              <a:rPr lang="ja-JP" altLang="en-US" dirty="0" smtClean="0"/>
              <a:t>：</a:t>
            </a:r>
            <a:r>
              <a:rPr lang="en-US" altLang="ja-JP" dirty="0" smtClean="0"/>
              <a:t>30% </a:t>
            </a:r>
            <a:r>
              <a:rPr lang="ja-JP" altLang="en-US" dirty="0" smtClean="0"/>
              <a:t>≦ 混雑度 ＜ </a:t>
            </a:r>
            <a:r>
              <a:rPr lang="en-US" altLang="ja-JP" dirty="0" smtClean="0"/>
              <a:t>70%</a:t>
            </a:r>
          </a:p>
          <a:p>
            <a:pPr lvl="3"/>
            <a:r>
              <a:rPr lang="ja-JP" altLang="en-US" b="1" dirty="0" smtClean="0">
                <a:solidFill>
                  <a:srgbClr val="00B050"/>
                </a:solidFill>
              </a:rPr>
              <a:t>緑</a:t>
            </a:r>
            <a:r>
              <a:rPr lang="ja-JP" altLang="en-US" dirty="0" smtClean="0"/>
              <a:t>：混雑度 ＜ </a:t>
            </a:r>
            <a:r>
              <a:rPr lang="en-US" altLang="ja-JP" dirty="0" smtClean="0"/>
              <a:t>30%</a:t>
            </a:r>
          </a:p>
          <a:p>
            <a:pPr lvl="1"/>
            <a:r>
              <a:rPr kumimoji="1" lang="ja-JP" altLang="en-US" dirty="0" smtClean="0"/>
              <a:t>画面</a:t>
            </a:r>
            <a:r>
              <a:rPr kumimoji="1" lang="ja-JP" altLang="en-US" dirty="0"/>
              <a:t>下部</a:t>
            </a:r>
            <a:r>
              <a:rPr kumimoji="1" lang="ja-JP" altLang="en-US" dirty="0" smtClean="0"/>
              <a:t>に避難所の詳細</a:t>
            </a:r>
            <a:endParaRPr kumimoji="1" lang="en-US" altLang="ja-JP" dirty="0" smtClean="0"/>
          </a:p>
          <a:p>
            <a:pPr lvl="2"/>
            <a:r>
              <a:rPr lang="ja-JP" altLang="en-US" dirty="0" smtClean="0"/>
              <a:t>対応するピンの番号</a:t>
            </a:r>
            <a:endParaRPr lang="en-US" altLang="ja-JP" dirty="0" smtClean="0"/>
          </a:p>
          <a:p>
            <a:pPr lvl="2"/>
            <a:r>
              <a:rPr kumimoji="1" lang="ja-JP" altLang="en-US" dirty="0" smtClean="0"/>
              <a:t>避難所の名称</a:t>
            </a:r>
            <a:endParaRPr kumimoji="1" lang="en-US" altLang="ja-JP" dirty="0" smtClean="0"/>
          </a:p>
          <a:p>
            <a:pPr lvl="2"/>
            <a:r>
              <a:rPr kumimoji="1" lang="ja-JP" altLang="en-US" dirty="0" smtClean="0"/>
              <a:t>避難所の住所</a:t>
            </a:r>
            <a:endParaRPr kumimoji="1" lang="en-US" altLang="ja-JP" dirty="0" smtClean="0"/>
          </a:p>
          <a:p>
            <a:pPr lvl="2"/>
            <a:r>
              <a:rPr lang="ja-JP" altLang="en-US" dirty="0"/>
              <a:t>避難所</a:t>
            </a:r>
            <a:r>
              <a:rPr lang="ja-JP" altLang="en-US" dirty="0" smtClean="0"/>
              <a:t>の混雑度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画面最下部で避難所の検索</a:t>
            </a:r>
            <a:endParaRPr lang="en-US" altLang="ja-JP" dirty="0" smtClean="0"/>
          </a:p>
          <a:p>
            <a:pPr lvl="2"/>
            <a:r>
              <a:rPr kumimoji="1" lang="ja-JP" altLang="en-US" dirty="0" smtClean="0"/>
              <a:t>避難所名、住所の入力で検索</a:t>
            </a:r>
            <a:endParaRPr kumimoji="1" lang="en-US" altLang="ja-JP" dirty="0" smtClean="0"/>
          </a:p>
          <a:p>
            <a:pPr lvl="2"/>
            <a:r>
              <a:rPr lang="ja-JP" altLang="en-US" dirty="0" smtClean="0"/>
              <a:t>部分</a:t>
            </a:r>
            <a:r>
              <a:rPr lang="ja-JP" altLang="en-US" dirty="0"/>
              <a:t>一致</a:t>
            </a:r>
            <a:r>
              <a:rPr lang="ja-JP" altLang="en-US" dirty="0" smtClean="0"/>
              <a:t>でも検索可能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16</a:t>
            </a:fld>
            <a:endParaRPr lang="en-US" altLang="ja-JP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845" y="1753766"/>
            <a:ext cx="3771627" cy="4555554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141663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 smtClean="0"/>
              <a:t>ShelterNavi</a:t>
            </a:r>
            <a:r>
              <a:rPr kumimoji="1" lang="ja-JP" altLang="en-US" dirty="0" smtClean="0"/>
              <a:t>プロトタイプ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チェックイン</a:t>
            </a:r>
            <a:r>
              <a:rPr kumimoji="1" lang="ja-JP" altLang="en-US" dirty="0" smtClean="0"/>
              <a:t>画面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17</a:t>
            </a:fld>
            <a:endParaRPr lang="en-US" altLang="ja-JP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0" r="648"/>
          <a:stretch/>
        </p:blipFill>
        <p:spPr>
          <a:xfrm>
            <a:off x="795448" y="1566935"/>
            <a:ext cx="3776552" cy="492911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489062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 smtClean="0"/>
              <a:t>ShelterNavi</a:t>
            </a:r>
            <a:r>
              <a:rPr kumimoji="1" lang="ja-JP" altLang="en-US" dirty="0" smtClean="0"/>
              <a:t>プロトタイプ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チェックアウト</a:t>
            </a:r>
            <a:r>
              <a:rPr kumimoji="1" lang="ja-JP" altLang="en-US" dirty="0" smtClean="0"/>
              <a:t>画面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18</a:t>
            </a:fld>
            <a:endParaRPr lang="en-US" altLang="ja-JP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1844824"/>
            <a:ext cx="5072312" cy="404809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64696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コンテンツ プレースホルダー 6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268760"/>
            <a:ext cx="7330008" cy="4803327"/>
          </a:xfr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B6510A6D-2FAF-6549-9CA7-724A8C02E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ドメイン</a:t>
            </a:r>
            <a:r>
              <a:rPr lang="ja-JP" altLang="en-US" dirty="0"/>
              <a:t>モデリング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4457AFB-09FB-CA40-84E7-F10400F552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2</a:t>
            </a:fld>
            <a:endParaRPr lang="en-US" altLang="ja-JP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6806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867"/>
    </mc:Choice>
    <mc:Fallback xmlns="">
      <p:transition spd="slow" advTm="74867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コンテンツ プレースホルダー 6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268760"/>
            <a:ext cx="7330008" cy="4803327"/>
          </a:xfr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B6510A6D-2FAF-6549-9CA7-724A8C02E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避難所</a:t>
            </a:r>
            <a:r>
              <a:rPr lang="ja-JP" altLang="en-US" dirty="0"/>
              <a:t>エンティティ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4457AFB-09FB-CA40-84E7-F10400F552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3</a:t>
            </a:fld>
            <a:endParaRPr lang="en-US" altLang="ja-JP"/>
          </a:p>
        </p:txBody>
      </p:sp>
      <p:sp>
        <p:nvSpPr>
          <p:cNvPr id="3" name="正方形/長方形 2"/>
          <p:cNvSpPr/>
          <p:nvPr/>
        </p:nvSpPr>
        <p:spPr>
          <a:xfrm>
            <a:off x="467544" y="1245724"/>
            <a:ext cx="2520280" cy="20392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52128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867"/>
    </mc:Choice>
    <mc:Fallback xmlns="">
      <p:transition spd="slow" advTm="74867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避難所エンティティ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避難所に関する静的な情報を取り扱う</a:t>
            </a:r>
            <a:endParaRPr kumimoji="1" lang="en-US" altLang="ja-JP" dirty="0" smtClean="0"/>
          </a:p>
          <a:p>
            <a:pPr lvl="1"/>
            <a:r>
              <a:rPr lang="en-US" altLang="ja-JP" dirty="0" smtClean="0"/>
              <a:t>ID</a:t>
            </a:r>
            <a:endParaRPr lang="en-US" altLang="ja-JP" dirty="0"/>
          </a:p>
          <a:p>
            <a:pPr lvl="2"/>
            <a:r>
              <a:rPr lang="ja-JP" altLang="en-US" dirty="0" smtClean="0">
                <a:solidFill>
                  <a:schemeClr val="tx1"/>
                </a:solidFill>
                <a:latin typeface="+mn-ea"/>
              </a:rPr>
              <a:t>避難所の識別子</a:t>
            </a:r>
            <a:endParaRPr lang="en-US" altLang="ja-JP" dirty="0" smtClean="0">
              <a:solidFill>
                <a:schemeClr val="tx1"/>
              </a:solidFill>
              <a:latin typeface="+mn-ea"/>
            </a:endParaRPr>
          </a:p>
          <a:p>
            <a:pPr lvl="1"/>
            <a:r>
              <a:rPr kumimoji="1" lang="ja-JP" altLang="en-US" dirty="0" smtClean="0"/>
              <a:t>名称</a:t>
            </a:r>
            <a:endParaRPr kumimoji="1" lang="en-US" altLang="ja-JP" dirty="0" smtClean="0"/>
          </a:p>
          <a:p>
            <a:pPr lvl="2"/>
            <a:r>
              <a:rPr lang="ja-JP" altLang="en-US" dirty="0" smtClean="0"/>
              <a:t>検索結果、避難所の検索</a:t>
            </a:r>
            <a:endParaRPr kumimoji="1" lang="en-US" altLang="ja-JP" dirty="0" smtClean="0">
              <a:solidFill>
                <a:schemeClr val="tx1"/>
              </a:solidFill>
            </a:endParaRPr>
          </a:p>
          <a:p>
            <a:pPr lvl="1"/>
            <a:r>
              <a:rPr lang="ja-JP" altLang="en-US" dirty="0" smtClean="0"/>
              <a:t>住所</a:t>
            </a:r>
            <a:endParaRPr lang="en-US" altLang="ja-JP" dirty="0" smtClean="0"/>
          </a:p>
          <a:p>
            <a:pPr lvl="2"/>
            <a:r>
              <a:rPr lang="ja-JP" altLang="en-US" dirty="0" smtClean="0"/>
              <a:t>検索結果、避難所の検索</a:t>
            </a:r>
            <a:endParaRPr lang="en-US" altLang="ja-JP" dirty="0" smtClean="0">
              <a:solidFill>
                <a:schemeClr val="tx1"/>
              </a:solidFill>
            </a:endParaRPr>
          </a:p>
          <a:p>
            <a:pPr lvl="1"/>
            <a:r>
              <a:rPr kumimoji="1" lang="ja-JP" altLang="en-US" dirty="0" smtClean="0"/>
              <a:t>緯度、経度</a:t>
            </a:r>
            <a:endParaRPr kumimoji="1" lang="en-US" altLang="ja-JP" dirty="0" smtClean="0"/>
          </a:p>
          <a:p>
            <a:pPr lvl="2"/>
            <a:r>
              <a:rPr lang="ja-JP" altLang="en-US" dirty="0"/>
              <a:t>地</a:t>
            </a:r>
            <a:r>
              <a:rPr lang="ja-JP" altLang="en-US" dirty="0" smtClean="0"/>
              <a:t>図</a:t>
            </a:r>
            <a:r>
              <a:rPr lang="ja-JP" altLang="en-US" dirty="0"/>
              <a:t>上</a:t>
            </a:r>
            <a:r>
              <a:rPr lang="ja-JP" altLang="en-US" dirty="0" smtClean="0"/>
              <a:t>へ反映させるための位置情報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面積</a:t>
            </a:r>
            <a:endParaRPr lang="en-US" altLang="ja-JP" dirty="0" smtClean="0"/>
          </a:p>
          <a:p>
            <a:pPr lvl="2"/>
            <a:r>
              <a:rPr lang="ja-JP" altLang="en-US" dirty="0" smtClean="0"/>
              <a:t>最大収容世帯数の計算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最大収容</a:t>
            </a:r>
            <a:r>
              <a:rPr lang="ja-JP" altLang="en-US" dirty="0"/>
              <a:t>世帯数</a:t>
            </a:r>
            <a:endParaRPr lang="en-US" altLang="ja-JP" dirty="0" smtClean="0"/>
          </a:p>
          <a:p>
            <a:pPr lvl="2"/>
            <a:r>
              <a:rPr lang="ja-JP" altLang="en-US" dirty="0" smtClean="0"/>
              <a:t>混雑</a:t>
            </a:r>
            <a:r>
              <a:rPr lang="ja-JP" altLang="en-US" dirty="0"/>
              <a:t>状況</a:t>
            </a:r>
            <a:r>
              <a:rPr lang="ja-JP" altLang="en-US" dirty="0" smtClean="0"/>
              <a:t>の計算</a:t>
            </a:r>
            <a:endParaRPr lang="en-US" altLang="ja-JP" dirty="0" smtClean="0">
              <a:solidFill>
                <a:schemeClr val="tx1"/>
              </a:solidFill>
            </a:endParaRPr>
          </a:p>
          <a:p>
            <a:pPr lvl="1"/>
            <a:r>
              <a:rPr kumimoji="1" lang="ja-JP" altLang="en-US" dirty="0" smtClean="0"/>
              <a:t>利用状態</a:t>
            </a:r>
            <a:endParaRPr kumimoji="1" lang="en-US" altLang="ja-JP" dirty="0" smtClean="0"/>
          </a:p>
          <a:p>
            <a:pPr lvl="2"/>
            <a:r>
              <a:rPr lang="ja-JP" altLang="en-US" dirty="0" smtClean="0"/>
              <a:t>現在利用可能かどうかの表示</a:t>
            </a:r>
            <a:endParaRPr kumimoji="1" lang="en-US" altLang="ja-JP" dirty="0" smtClean="0"/>
          </a:p>
          <a:p>
            <a:pPr lvl="2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4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417515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コンテンツ プレースホルダー 6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268760"/>
            <a:ext cx="7330008" cy="4803327"/>
          </a:xfr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B6510A6D-2FAF-6549-9CA7-724A8C02E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ユーザエンティティ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4457AFB-09FB-CA40-84E7-F10400F552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5</a:t>
            </a:fld>
            <a:endParaRPr lang="en-US" altLang="ja-JP"/>
          </a:p>
        </p:txBody>
      </p:sp>
      <p:sp>
        <p:nvSpPr>
          <p:cNvPr id="3" name="正方形/長方形 2"/>
          <p:cNvSpPr/>
          <p:nvPr/>
        </p:nvSpPr>
        <p:spPr>
          <a:xfrm>
            <a:off x="6372200" y="1124744"/>
            <a:ext cx="2016224" cy="23042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26350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867"/>
    </mc:Choice>
    <mc:Fallback xmlns="">
      <p:transition spd="slow" advTm="74867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ユーザエンティティ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6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0016750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コンテンツ プレースホルダー 6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268760"/>
            <a:ext cx="7330008" cy="4803327"/>
          </a:xfr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B6510A6D-2FAF-6549-9CA7-724A8C02E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チェックインエンティティ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4457AFB-09FB-CA40-84E7-F10400F552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7</a:t>
            </a:fld>
            <a:endParaRPr lang="en-US" altLang="ja-JP"/>
          </a:p>
        </p:txBody>
      </p:sp>
      <p:sp>
        <p:nvSpPr>
          <p:cNvPr id="3" name="正方形/長方形 2"/>
          <p:cNvSpPr/>
          <p:nvPr/>
        </p:nvSpPr>
        <p:spPr>
          <a:xfrm>
            <a:off x="3347864" y="1243385"/>
            <a:ext cx="2520280" cy="20392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4158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867"/>
    </mc:Choice>
    <mc:Fallback xmlns="">
      <p:transition spd="slow" advTm="74867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チェックインエンティティ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ここの説明で</a:t>
            </a:r>
            <a:r>
              <a:rPr kumimoji="1" lang="en-US" altLang="ja-JP" dirty="0" err="1" smtClean="0"/>
              <a:t>SearchShelterByDistance</a:t>
            </a:r>
            <a:r>
              <a:rPr kumimoji="1" lang="ja-JP" altLang="en-US" dirty="0" smtClean="0"/>
              <a:t>（）の説明もする？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8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243508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コンテンツ プレースホルダー 6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268760"/>
            <a:ext cx="7330008" cy="4803327"/>
          </a:xfr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B6510A6D-2FAF-6549-9CA7-724A8C02E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避難所の状態</a:t>
            </a:r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4457AFB-09FB-CA40-84E7-F10400F552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40B1702-1328-441D-B737-C2B94A2E6AF5}" type="slidenum">
              <a:rPr lang="en-US" altLang="ja-JP" smtClean="0"/>
              <a:pPr/>
              <a:t>9</a:t>
            </a:fld>
            <a:endParaRPr lang="en-US" altLang="ja-JP"/>
          </a:p>
        </p:txBody>
      </p:sp>
      <p:sp>
        <p:nvSpPr>
          <p:cNvPr id="3" name="正方形/長方形 2"/>
          <p:cNvSpPr/>
          <p:nvPr/>
        </p:nvSpPr>
        <p:spPr>
          <a:xfrm>
            <a:off x="1403648" y="4292434"/>
            <a:ext cx="2520280" cy="20392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02377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867"/>
    </mc:Choice>
    <mc:Fallback xmlns="">
      <p:transition spd="slow" advTm="74867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6|0.8|0.8|2.6|8.5|3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6|0.8|0.8|2.6|8.5|3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6|0.8|0.8|2.6|8.5|3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6|0.8|0.8|2.6|8.5|3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6|0.8|0.8|2.6|8.5|3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6|0.8|0.8|2.6|8.5|3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6|0.8|0.8|2.6|8.5|3.4"/>
</p:tagLst>
</file>

<file path=ppt/theme/theme1.xml><?xml version="1.0" encoding="utf-8"?>
<a:theme xmlns:a="http://schemas.openxmlformats.org/drawingml/2006/main" name="緑">
  <a:themeElements>
    <a:clrScheme name="gree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gree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kumimoji="1" dirty="0" smtClean="0">
            <a:latin typeface="+mj-lt"/>
          </a:defRPr>
        </a:defPPr>
      </a:lstStyle>
    </a:txDef>
  </a:objectDefaults>
  <a:extraClrSchemeLst>
    <a:extraClrScheme>
      <a:clrScheme name="gree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ree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ree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ree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ree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ree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プレゼンテーション2" id="{F52723F4-D675-45D6-8722-68C472488644}" vid="{5FAAEC43-F227-4C46-A9C5-1F0537874E74}"/>
    </a:ext>
  </a:extLst>
</a:theme>
</file>

<file path=ppt/theme/theme2.xml><?xml version="1.0" encoding="utf-8"?>
<a:theme xmlns:a="http://schemas.openxmlformats.org/drawingml/2006/main" name="Office ​​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緑</Template>
  <TotalTime>53130</TotalTime>
  <Words>1458</Words>
  <Application>Microsoft Office PowerPoint</Application>
  <PresentationFormat>画面に合わせる (4:3)</PresentationFormat>
  <Paragraphs>200</Paragraphs>
  <Slides>18</Slides>
  <Notes>10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18</vt:i4>
      </vt:variant>
    </vt:vector>
  </HeadingPairs>
  <TitlesOfParts>
    <vt:vector size="26" baseType="lpstr">
      <vt:lpstr>ＭＳ Ｐゴシック</vt:lpstr>
      <vt:lpstr>ＭＳ Ｐ明朝</vt:lpstr>
      <vt:lpstr>Osaka</vt:lpstr>
      <vt:lpstr>Arial</vt:lpstr>
      <vt:lpstr>Times</vt:lpstr>
      <vt:lpstr>Times New Roman</vt:lpstr>
      <vt:lpstr>Wingdings</vt:lpstr>
      <vt:lpstr>緑</vt:lpstr>
      <vt:lpstr>Technical Details</vt:lpstr>
      <vt:lpstr>ドメインモデリング</vt:lpstr>
      <vt:lpstr>避難所エンティティ</vt:lpstr>
      <vt:lpstr>避難所エンティティ</vt:lpstr>
      <vt:lpstr>ユーザエンティティ</vt:lpstr>
      <vt:lpstr>ユーザエンティティ</vt:lpstr>
      <vt:lpstr>チェックインエンティティ</vt:lpstr>
      <vt:lpstr>チェックインエンティティ</vt:lpstr>
      <vt:lpstr>避難所の状態</vt:lpstr>
      <vt:lpstr>避難所の状態</vt:lpstr>
      <vt:lpstr>ユーザの状態</vt:lpstr>
      <vt:lpstr>ユーザの状態</vt:lpstr>
      <vt:lpstr>Screenshots of Prototype</vt:lpstr>
      <vt:lpstr>ShelterNaviプロトタイプ</vt:lpstr>
      <vt:lpstr>ShelterNaviプロトタイプ</vt:lpstr>
      <vt:lpstr>ShelterNaviプロトタイプ</vt:lpstr>
      <vt:lpstr>ShelterNaviプロトタイプ</vt:lpstr>
      <vt:lpstr>ShelterNaviプロトタイプ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Development of Shelter Navigation with Considering Three Cs in the corona age</dc:title>
  <dc:creator>中田 大翔</dc:creator>
  <cp:lastModifiedBy>murotani</cp:lastModifiedBy>
  <cp:revision>252</cp:revision>
  <cp:lastPrinted>2015-02-14T18:29:24Z</cp:lastPrinted>
  <dcterms:created xsi:type="dcterms:W3CDTF">2020-09-23T14:05:07Z</dcterms:created>
  <dcterms:modified xsi:type="dcterms:W3CDTF">2021-01-16T07:33:40Z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